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 id="2147483708" r:id="rId2"/>
    <p:sldMasterId id="2147483744" r:id="rId3"/>
  </p:sldMasterIdLst>
  <p:notesMasterIdLst>
    <p:notesMasterId r:id="rId67"/>
  </p:notesMasterIdLst>
  <p:sldIdLst>
    <p:sldId id="617" r:id="rId4"/>
    <p:sldId id="964" r:id="rId5"/>
    <p:sldId id="989" r:id="rId6"/>
    <p:sldId id="990" r:id="rId7"/>
    <p:sldId id="991" r:id="rId8"/>
    <p:sldId id="992" r:id="rId9"/>
    <p:sldId id="993" r:id="rId10"/>
    <p:sldId id="994" r:id="rId11"/>
    <p:sldId id="969" r:id="rId12"/>
    <p:sldId id="995" r:id="rId13"/>
    <p:sldId id="965" r:id="rId14"/>
    <p:sldId id="1035" r:id="rId15"/>
    <p:sldId id="1037" r:id="rId16"/>
    <p:sldId id="1036" r:id="rId17"/>
    <p:sldId id="966" r:id="rId18"/>
    <p:sldId id="1007" r:id="rId19"/>
    <p:sldId id="1008" r:id="rId20"/>
    <p:sldId id="1038" r:id="rId21"/>
    <p:sldId id="1039" r:id="rId22"/>
    <p:sldId id="1040" r:id="rId23"/>
    <p:sldId id="1041" r:id="rId24"/>
    <p:sldId id="1042" r:id="rId25"/>
    <p:sldId id="1043" r:id="rId26"/>
    <p:sldId id="1044" r:id="rId27"/>
    <p:sldId id="1045" r:id="rId28"/>
    <p:sldId id="1046" r:id="rId29"/>
    <p:sldId id="1047" r:id="rId30"/>
    <p:sldId id="1048" r:id="rId31"/>
    <p:sldId id="1049" r:id="rId32"/>
    <p:sldId id="1050" r:id="rId33"/>
    <p:sldId id="1051" r:id="rId34"/>
    <p:sldId id="1052" r:id="rId35"/>
    <p:sldId id="1053" r:id="rId36"/>
    <p:sldId id="1054" r:id="rId37"/>
    <p:sldId id="1055" r:id="rId38"/>
    <p:sldId id="1056" r:id="rId39"/>
    <p:sldId id="1057" r:id="rId40"/>
    <p:sldId id="1058" r:id="rId41"/>
    <p:sldId id="1059" r:id="rId42"/>
    <p:sldId id="1060" r:id="rId43"/>
    <p:sldId id="1061" r:id="rId44"/>
    <p:sldId id="1065" r:id="rId45"/>
    <p:sldId id="1066" r:id="rId46"/>
    <p:sldId id="1069" r:id="rId47"/>
    <p:sldId id="1070" r:id="rId48"/>
    <p:sldId id="1071" r:id="rId49"/>
    <p:sldId id="1072" r:id="rId50"/>
    <p:sldId id="1062" r:id="rId51"/>
    <p:sldId id="1063" r:id="rId52"/>
    <p:sldId id="1064" r:id="rId53"/>
    <p:sldId id="1074" r:id="rId54"/>
    <p:sldId id="1075" r:id="rId55"/>
    <p:sldId id="1076" r:id="rId56"/>
    <p:sldId id="1077" r:id="rId57"/>
    <p:sldId id="1078" r:id="rId58"/>
    <p:sldId id="1083" r:id="rId59"/>
    <p:sldId id="1084" r:id="rId60"/>
    <p:sldId id="1085" r:id="rId61"/>
    <p:sldId id="1082" r:id="rId62"/>
    <p:sldId id="1079" r:id="rId63"/>
    <p:sldId id="1080" r:id="rId64"/>
    <p:sldId id="1081" r:id="rId65"/>
    <p:sldId id="107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9394"/>
    <a:srgbClr val="C9751D"/>
    <a:srgbClr val="EC8922"/>
    <a:srgbClr val="FF7200"/>
    <a:srgbClr val="0432FF"/>
    <a:srgbClr val="00FA09"/>
    <a:srgbClr val="FF40FF"/>
    <a:srgbClr val="D24626"/>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595" autoAdjust="0"/>
  </p:normalViewPr>
  <p:slideViewPr>
    <p:cSldViewPr snapToGrid="0">
      <p:cViewPr varScale="1">
        <p:scale>
          <a:sx n="93" d="100"/>
          <a:sy n="93" d="100"/>
        </p:scale>
        <p:origin x="216" y="272"/>
      </p:cViewPr>
      <p:guideLst/>
    </p:cSldViewPr>
  </p:slideViewPr>
  <p:outlineViewPr>
    <p:cViewPr>
      <p:scale>
        <a:sx n="33" d="100"/>
        <a:sy n="33" d="100"/>
      </p:scale>
      <p:origin x="0" y="-1041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320F2-8DDF-7441-AC30-C7F64D304C23}" type="datetimeFigureOut">
              <a:rPr kumimoji="1" lang="zh-CN" altLang="en-US" smtClean="0"/>
              <a:t>2023/3/29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F059-263D-6141-9116-234C5C7E79CB}" type="slidenum">
              <a:rPr kumimoji="1" lang="zh-CN" altLang="en-US" smtClean="0"/>
              <a:t>‹#›</a:t>
            </a:fld>
            <a:endParaRPr kumimoji="1" lang="zh-CN" altLang="en-US"/>
          </a:p>
        </p:txBody>
      </p:sp>
    </p:spTree>
    <p:extLst>
      <p:ext uri="{BB962C8B-B14F-4D97-AF65-F5344CB8AC3E}">
        <p14:creationId xmlns:p14="http://schemas.microsoft.com/office/powerpoint/2010/main" val="185070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封面</a:t>
            </a:r>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a:t>
            </a:fld>
            <a:endParaRPr kumimoji="1" lang="zh-CN" altLang="en-US"/>
          </a:p>
        </p:txBody>
      </p:sp>
    </p:spTree>
    <p:extLst>
      <p:ext uri="{BB962C8B-B14F-4D97-AF65-F5344CB8AC3E}">
        <p14:creationId xmlns:p14="http://schemas.microsoft.com/office/powerpoint/2010/main" val="277468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a:t>
            </a:fld>
            <a:endParaRPr kumimoji="1" lang="zh-CN" altLang="en-US"/>
          </a:p>
        </p:txBody>
      </p:sp>
    </p:spTree>
    <p:extLst>
      <p:ext uri="{BB962C8B-B14F-4D97-AF65-F5344CB8AC3E}">
        <p14:creationId xmlns:p14="http://schemas.microsoft.com/office/powerpoint/2010/main" val="2999178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a:t>
            </a:fld>
            <a:endParaRPr kumimoji="1" lang="zh-CN" altLang="en-US"/>
          </a:p>
        </p:txBody>
      </p:sp>
    </p:spTree>
    <p:extLst>
      <p:ext uri="{BB962C8B-B14F-4D97-AF65-F5344CB8AC3E}">
        <p14:creationId xmlns:p14="http://schemas.microsoft.com/office/powerpoint/2010/main" val="3953012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a:t>
            </a:fld>
            <a:endParaRPr kumimoji="1" lang="zh-CN" altLang="en-US"/>
          </a:p>
        </p:txBody>
      </p:sp>
    </p:spTree>
    <p:extLst>
      <p:ext uri="{BB962C8B-B14F-4D97-AF65-F5344CB8AC3E}">
        <p14:creationId xmlns:p14="http://schemas.microsoft.com/office/powerpoint/2010/main" val="3738939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13</a:t>
            </a:fld>
            <a:endParaRPr kumimoji="1" lang="zh-CN" altLang="en-US"/>
          </a:p>
        </p:txBody>
      </p:sp>
    </p:spTree>
    <p:extLst>
      <p:ext uri="{BB962C8B-B14F-4D97-AF65-F5344CB8AC3E}">
        <p14:creationId xmlns:p14="http://schemas.microsoft.com/office/powerpoint/2010/main" val="344068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14</a:t>
            </a:fld>
            <a:endParaRPr kumimoji="1" lang="zh-CN" altLang="en-US"/>
          </a:p>
        </p:txBody>
      </p:sp>
    </p:spTree>
    <p:extLst>
      <p:ext uri="{BB962C8B-B14F-4D97-AF65-F5344CB8AC3E}">
        <p14:creationId xmlns:p14="http://schemas.microsoft.com/office/powerpoint/2010/main" val="3573810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15</a:t>
            </a:fld>
            <a:endParaRPr kumimoji="1" lang="zh-CN" altLang="en-US"/>
          </a:p>
        </p:txBody>
      </p:sp>
    </p:spTree>
    <p:extLst>
      <p:ext uri="{BB962C8B-B14F-4D97-AF65-F5344CB8AC3E}">
        <p14:creationId xmlns:p14="http://schemas.microsoft.com/office/powerpoint/2010/main" val="3424384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16</a:t>
            </a:fld>
            <a:endParaRPr kumimoji="1" lang="zh-CN" altLang="en-US"/>
          </a:p>
        </p:txBody>
      </p:sp>
    </p:spTree>
    <p:extLst>
      <p:ext uri="{BB962C8B-B14F-4D97-AF65-F5344CB8AC3E}">
        <p14:creationId xmlns:p14="http://schemas.microsoft.com/office/powerpoint/2010/main" val="188507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17</a:t>
            </a:fld>
            <a:endParaRPr kumimoji="1" lang="zh-CN" altLang="en-US"/>
          </a:p>
        </p:txBody>
      </p:sp>
    </p:spTree>
    <p:extLst>
      <p:ext uri="{BB962C8B-B14F-4D97-AF65-F5344CB8AC3E}">
        <p14:creationId xmlns:p14="http://schemas.microsoft.com/office/powerpoint/2010/main" val="3839272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18</a:t>
            </a:fld>
            <a:endParaRPr kumimoji="1" lang="zh-CN" altLang="en-US"/>
          </a:p>
        </p:txBody>
      </p:sp>
    </p:spTree>
    <p:extLst>
      <p:ext uri="{BB962C8B-B14F-4D97-AF65-F5344CB8AC3E}">
        <p14:creationId xmlns:p14="http://schemas.microsoft.com/office/powerpoint/2010/main" val="36381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19</a:t>
            </a:fld>
            <a:endParaRPr kumimoji="1" lang="zh-CN" altLang="en-US"/>
          </a:p>
        </p:txBody>
      </p:sp>
    </p:spTree>
    <p:extLst>
      <p:ext uri="{BB962C8B-B14F-4D97-AF65-F5344CB8AC3E}">
        <p14:creationId xmlns:p14="http://schemas.microsoft.com/office/powerpoint/2010/main" val="4211078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a:t>
            </a:fld>
            <a:endParaRPr kumimoji="1" lang="zh-CN" altLang="en-US"/>
          </a:p>
        </p:txBody>
      </p:sp>
    </p:spTree>
    <p:extLst>
      <p:ext uri="{BB962C8B-B14F-4D97-AF65-F5344CB8AC3E}">
        <p14:creationId xmlns:p14="http://schemas.microsoft.com/office/powerpoint/2010/main" val="317726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20</a:t>
            </a:fld>
            <a:endParaRPr kumimoji="1" lang="zh-CN" altLang="en-US"/>
          </a:p>
        </p:txBody>
      </p:sp>
    </p:spTree>
    <p:extLst>
      <p:ext uri="{BB962C8B-B14F-4D97-AF65-F5344CB8AC3E}">
        <p14:creationId xmlns:p14="http://schemas.microsoft.com/office/powerpoint/2010/main" val="3897944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21</a:t>
            </a:fld>
            <a:endParaRPr kumimoji="1" lang="zh-CN" altLang="en-US"/>
          </a:p>
        </p:txBody>
      </p:sp>
    </p:spTree>
    <p:extLst>
      <p:ext uri="{BB962C8B-B14F-4D97-AF65-F5344CB8AC3E}">
        <p14:creationId xmlns:p14="http://schemas.microsoft.com/office/powerpoint/2010/main" val="157766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22</a:t>
            </a:fld>
            <a:endParaRPr kumimoji="1" lang="zh-CN" altLang="en-US"/>
          </a:p>
        </p:txBody>
      </p:sp>
    </p:spTree>
    <p:extLst>
      <p:ext uri="{BB962C8B-B14F-4D97-AF65-F5344CB8AC3E}">
        <p14:creationId xmlns:p14="http://schemas.microsoft.com/office/powerpoint/2010/main" val="1389162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23</a:t>
            </a:fld>
            <a:endParaRPr kumimoji="1" lang="zh-CN" altLang="en-US"/>
          </a:p>
        </p:txBody>
      </p:sp>
    </p:spTree>
    <p:extLst>
      <p:ext uri="{BB962C8B-B14F-4D97-AF65-F5344CB8AC3E}">
        <p14:creationId xmlns:p14="http://schemas.microsoft.com/office/powerpoint/2010/main" val="3543847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24</a:t>
            </a:fld>
            <a:endParaRPr kumimoji="1" lang="zh-CN" altLang="en-US"/>
          </a:p>
        </p:txBody>
      </p:sp>
    </p:spTree>
    <p:extLst>
      <p:ext uri="{BB962C8B-B14F-4D97-AF65-F5344CB8AC3E}">
        <p14:creationId xmlns:p14="http://schemas.microsoft.com/office/powerpoint/2010/main" val="2476111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25</a:t>
            </a:fld>
            <a:endParaRPr kumimoji="1" lang="zh-CN" altLang="en-US"/>
          </a:p>
        </p:txBody>
      </p:sp>
    </p:spTree>
    <p:extLst>
      <p:ext uri="{BB962C8B-B14F-4D97-AF65-F5344CB8AC3E}">
        <p14:creationId xmlns:p14="http://schemas.microsoft.com/office/powerpoint/2010/main" val="2269132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26</a:t>
            </a:fld>
            <a:endParaRPr kumimoji="1" lang="zh-CN" altLang="en-US"/>
          </a:p>
        </p:txBody>
      </p:sp>
    </p:spTree>
    <p:extLst>
      <p:ext uri="{BB962C8B-B14F-4D97-AF65-F5344CB8AC3E}">
        <p14:creationId xmlns:p14="http://schemas.microsoft.com/office/powerpoint/2010/main" val="977224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27</a:t>
            </a:fld>
            <a:endParaRPr kumimoji="1" lang="zh-CN" altLang="en-US"/>
          </a:p>
        </p:txBody>
      </p:sp>
    </p:spTree>
    <p:extLst>
      <p:ext uri="{BB962C8B-B14F-4D97-AF65-F5344CB8AC3E}">
        <p14:creationId xmlns:p14="http://schemas.microsoft.com/office/powerpoint/2010/main" val="3208019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28</a:t>
            </a:fld>
            <a:endParaRPr kumimoji="1" lang="zh-CN" altLang="en-US"/>
          </a:p>
        </p:txBody>
      </p:sp>
    </p:spTree>
    <p:extLst>
      <p:ext uri="{BB962C8B-B14F-4D97-AF65-F5344CB8AC3E}">
        <p14:creationId xmlns:p14="http://schemas.microsoft.com/office/powerpoint/2010/main" val="3285787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29</a:t>
            </a:fld>
            <a:endParaRPr kumimoji="1" lang="zh-CN" altLang="en-US"/>
          </a:p>
        </p:txBody>
      </p:sp>
    </p:spTree>
    <p:extLst>
      <p:ext uri="{BB962C8B-B14F-4D97-AF65-F5344CB8AC3E}">
        <p14:creationId xmlns:p14="http://schemas.microsoft.com/office/powerpoint/2010/main" val="1583765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a:t>
            </a:fld>
            <a:endParaRPr kumimoji="1" lang="zh-CN" altLang="en-US"/>
          </a:p>
        </p:txBody>
      </p:sp>
    </p:spTree>
    <p:extLst>
      <p:ext uri="{BB962C8B-B14F-4D97-AF65-F5344CB8AC3E}">
        <p14:creationId xmlns:p14="http://schemas.microsoft.com/office/powerpoint/2010/main" val="2081809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30</a:t>
            </a:fld>
            <a:endParaRPr kumimoji="1" lang="zh-CN" altLang="en-US"/>
          </a:p>
        </p:txBody>
      </p:sp>
    </p:spTree>
    <p:extLst>
      <p:ext uri="{BB962C8B-B14F-4D97-AF65-F5344CB8AC3E}">
        <p14:creationId xmlns:p14="http://schemas.microsoft.com/office/powerpoint/2010/main" val="3600595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31</a:t>
            </a:fld>
            <a:endParaRPr kumimoji="1" lang="zh-CN" altLang="en-US"/>
          </a:p>
        </p:txBody>
      </p:sp>
    </p:spTree>
    <p:extLst>
      <p:ext uri="{BB962C8B-B14F-4D97-AF65-F5344CB8AC3E}">
        <p14:creationId xmlns:p14="http://schemas.microsoft.com/office/powerpoint/2010/main" val="349145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32</a:t>
            </a:fld>
            <a:endParaRPr kumimoji="1" lang="zh-CN" altLang="en-US"/>
          </a:p>
        </p:txBody>
      </p:sp>
    </p:spTree>
    <p:extLst>
      <p:ext uri="{BB962C8B-B14F-4D97-AF65-F5344CB8AC3E}">
        <p14:creationId xmlns:p14="http://schemas.microsoft.com/office/powerpoint/2010/main" val="1798706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33</a:t>
            </a:fld>
            <a:endParaRPr kumimoji="1" lang="zh-CN" altLang="en-US"/>
          </a:p>
        </p:txBody>
      </p:sp>
    </p:spTree>
    <p:extLst>
      <p:ext uri="{BB962C8B-B14F-4D97-AF65-F5344CB8AC3E}">
        <p14:creationId xmlns:p14="http://schemas.microsoft.com/office/powerpoint/2010/main" val="3681919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34</a:t>
            </a:fld>
            <a:endParaRPr kumimoji="1" lang="zh-CN" altLang="en-US"/>
          </a:p>
        </p:txBody>
      </p:sp>
    </p:spTree>
    <p:extLst>
      <p:ext uri="{BB962C8B-B14F-4D97-AF65-F5344CB8AC3E}">
        <p14:creationId xmlns:p14="http://schemas.microsoft.com/office/powerpoint/2010/main" val="1517514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35</a:t>
            </a:fld>
            <a:endParaRPr kumimoji="1" lang="zh-CN" altLang="en-US"/>
          </a:p>
        </p:txBody>
      </p:sp>
    </p:spTree>
    <p:extLst>
      <p:ext uri="{BB962C8B-B14F-4D97-AF65-F5344CB8AC3E}">
        <p14:creationId xmlns:p14="http://schemas.microsoft.com/office/powerpoint/2010/main" val="2074637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36</a:t>
            </a:fld>
            <a:endParaRPr kumimoji="1" lang="zh-CN" altLang="en-US"/>
          </a:p>
        </p:txBody>
      </p:sp>
    </p:spTree>
    <p:extLst>
      <p:ext uri="{BB962C8B-B14F-4D97-AF65-F5344CB8AC3E}">
        <p14:creationId xmlns:p14="http://schemas.microsoft.com/office/powerpoint/2010/main" val="31632320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37</a:t>
            </a:fld>
            <a:endParaRPr kumimoji="1" lang="zh-CN" altLang="en-US"/>
          </a:p>
        </p:txBody>
      </p:sp>
    </p:spTree>
    <p:extLst>
      <p:ext uri="{BB962C8B-B14F-4D97-AF65-F5344CB8AC3E}">
        <p14:creationId xmlns:p14="http://schemas.microsoft.com/office/powerpoint/2010/main" val="38746370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38</a:t>
            </a:fld>
            <a:endParaRPr kumimoji="1" lang="zh-CN" altLang="en-US"/>
          </a:p>
        </p:txBody>
      </p:sp>
    </p:spTree>
    <p:extLst>
      <p:ext uri="{BB962C8B-B14F-4D97-AF65-F5344CB8AC3E}">
        <p14:creationId xmlns:p14="http://schemas.microsoft.com/office/powerpoint/2010/main" val="2804649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39</a:t>
            </a:fld>
            <a:endParaRPr kumimoji="1" lang="zh-CN" altLang="en-US"/>
          </a:p>
        </p:txBody>
      </p:sp>
    </p:spTree>
    <p:extLst>
      <p:ext uri="{BB962C8B-B14F-4D97-AF65-F5344CB8AC3E}">
        <p14:creationId xmlns:p14="http://schemas.microsoft.com/office/powerpoint/2010/main" val="2396871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a:t>
            </a:fld>
            <a:endParaRPr kumimoji="1" lang="zh-CN" altLang="en-US"/>
          </a:p>
        </p:txBody>
      </p:sp>
    </p:spTree>
    <p:extLst>
      <p:ext uri="{BB962C8B-B14F-4D97-AF65-F5344CB8AC3E}">
        <p14:creationId xmlns:p14="http://schemas.microsoft.com/office/powerpoint/2010/main" val="3331151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40</a:t>
            </a:fld>
            <a:endParaRPr kumimoji="1" lang="zh-CN" altLang="en-US"/>
          </a:p>
        </p:txBody>
      </p:sp>
    </p:spTree>
    <p:extLst>
      <p:ext uri="{BB962C8B-B14F-4D97-AF65-F5344CB8AC3E}">
        <p14:creationId xmlns:p14="http://schemas.microsoft.com/office/powerpoint/2010/main" val="4085233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41</a:t>
            </a:fld>
            <a:endParaRPr kumimoji="1" lang="zh-CN" altLang="en-US"/>
          </a:p>
        </p:txBody>
      </p:sp>
    </p:spTree>
    <p:extLst>
      <p:ext uri="{BB962C8B-B14F-4D97-AF65-F5344CB8AC3E}">
        <p14:creationId xmlns:p14="http://schemas.microsoft.com/office/powerpoint/2010/main" val="2628705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42</a:t>
            </a:fld>
            <a:endParaRPr kumimoji="1" lang="zh-CN" altLang="en-US"/>
          </a:p>
        </p:txBody>
      </p:sp>
    </p:spTree>
    <p:extLst>
      <p:ext uri="{BB962C8B-B14F-4D97-AF65-F5344CB8AC3E}">
        <p14:creationId xmlns:p14="http://schemas.microsoft.com/office/powerpoint/2010/main" val="2522889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43</a:t>
            </a:fld>
            <a:endParaRPr kumimoji="1" lang="zh-CN" altLang="en-US"/>
          </a:p>
        </p:txBody>
      </p:sp>
    </p:spTree>
    <p:extLst>
      <p:ext uri="{BB962C8B-B14F-4D97-AF65-F5344CB8AC3E}">
        <p14:creationId xmlns:p14="http://schemas.microsoft.com/office/powerpoint/2010/main" val="96218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44</a:t>
            </a:fld>
            <a:endParaRPr kumimoji="1" lang="zh-CN" altLang="en-US"/>
          </a:p>
        </p:txBody>
      </p:sp>
    </p:spTree>
    <p:extLst>
      <p:ext uri="{BB962C8B-B14F-4D97-AF65-F5344CB8AC3E}">
        <p14:creationId xmlns:p14="http://schemas.microsoft.com/office/powerpoint/2010/main" val="3786440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45</a:t>
            </a:fld>
            <a:endParaRPr kumimoji="1" lang="zh-CN" altLang="en-US"/>
          </a:p>
        </p:txBody>
      </p:sp>
    </p:spTree>
    <p:extLst>
      <p:ext uri="{BB962C8B-B14F-4D97-AF65-F5344CB8AC3E}">
        <p14:creationId xmlns:p14="http://schemas.microsoft.com/office/powerpoint/2010/main" val="859167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46</a:t>
            </a:fld>
            <a:endParaRPr kumimoji="1" lang="zh-CN" altLang="en-US"/>
          </a:p>
        </p:txBody>
      </p:sp>
    </p:spTree>
    <p:extLst>
      <p:ext uri="{BB962C8B-B14F-4D97-AF65-F5344CB8AC3E}">
        <p14:creationId xmlns:p14="http://schemas.microsoft.com/office/powerpoint/2010/main" val="859356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47</a:t>
            </a:fld>
            <a:endParaRPr kumimoji="1" lang="zh-CN" altLang="en-US"/>
          </a:p>
        </p:txBody>
      </p:sp>
    </p:spTree>
    <p:extLst>
      <p:ext uri="{BB962C8B-B14F-4D97-AF65-F5344CB8AC3E}">
        <p14:creationId xmlns:p14="http://schemas.microsoft.com/office/powerpoint/2010/main" val="1613093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48</a:t>
            </a:fld>
            <a:endParaRPr kumimoji="1" lang="zh-CN" altLang="en-US"/>
          </a:p>
        </p:txBody>
      </p:sp>
    </p:spTree>
    <p:extLst>
      <p:ext uri="{BB962C8B-B14F-4D97-AF65-F5344CB8AC3E}">
        <p14:creationId xmlns:p14="http://schemas.microsoft.com/office/powerpoint/2010/main" val="10395702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49</a:t>
            </a:fld>
            <a:endParaRPr kumimoji="1" lang="zh-CN" altLang="en-US"/>
          </a:p>
        </p:txBody>
      </p:sp>
    </p:spTree>
    <p:extLst>
      <p:ext uri="{BB962C8B-B14F-4D97-AF65-F5344CB8AC3E}">
        <p14:creationId xmlns:p14="http://schemas.microsoft.com/office/powerpoint/2010/main" val="4250096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a:t>
            </a:fld>
            <a:endParaRPr kumimoji="1" lang="zh-CN" altLang="en-US"/>
          </a:p>
        </p:txBody>
      </p:sp>
    </p:spTree>
    <p:extLst>
      <p:ext uri="{BB962C8B-B14F-4D97-AF65-F5344CB8AC3E}">
        <p14:creationId xmlns:p14="http://schemas.microsoft.com/office/powerpoint/2010/main" val="10795477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50</a:t>
            </a:fld>
            <a:endParaRPr kumimoji="1" lang="zh-CN" altLang="en-US"/>
          </a:p>
        </p:txBody>
      </p:sp>
    </p:spTree>
    <p:extLst>
      <p:ext uri="{BB962C8B-B14F-4D97-AF65-F5344CB8AC3E}">
        <p14:creationId xmlns:p14="http://schemas.microsoft.com/office/powerpoint/2010/main" val="1912146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51</a:t>
            </a:fld>
            <a:endParaRPr kumimoji="1" lang="zh-CN" altLang="en-US"/>
          </a:p>
        </p:txBody>
      </p:sp>
    </p:spTree>
    <p:extLst>
      <p:ext uri="{BB962C8B-B14F-4D97-AF65-F5344CB8AC3E}">
        <p14:creationId xmlns:p14="http://schemas.microsoft.com/office/powerpoint/2010/main" val="2767958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52</a:t>
            </a:fld>
            <a:endParaRPr kumimoji="1" lang="zh-CN" altLang="en-US"/>
          </a:p>
        </p:txBody>
      </p:sp>
    </p:spTree>
    <p:extLst>
      <p:ext uri="{BB962C8B-B14F-4D97-AF65-F5344CB8AC3E}">
        <p14:creationId xmlns:p14="http://schemas.microsoft.com/office/powerpoint/2010/main" val="2161288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53</a:t>
            </a:fld>
            <a:endParaRPr kumimoji="1" lang="zh-CN" altLang="en-US"/>
          </a:p>
        </p:txBody>
      </p:sp>
    </p:spTree>
    <p:extLst>
      <p:ext uri="{BB962C8B-B14F-4D97-AF65-F5344CB8AC3E}">
        <p14:creationId xmlns:p14="http://schemas.microsoft.com/office/powerpoint/2010/main" val="31727873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54</a:t>
            </a:fld>
            <a:endParaRPr kumimoji="1" lang="zh-CN" altLang="en-US"/>
          </a:p>
        </p:txBody>
      </p:sp>
    </p:spTree>
    <p:extLst>
      <p:ext uri="{BB962C8B-B14F-4D97-AF65-F5344CB8AC3E}">
        <p14:creationId xmlns:p14="http://schemas.microsoft.com/office/powerpoint/2010/main" val="7730608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55</a:t>
            </a:fld>
            <a:endParaRPr kumimoji="1" lang="zh-CN" altLang="en-US"/>
          </a:p>
        </p:txBody>
      </p:sp>
    </p:spTree>
    <p:extLst>
      <p:ext uri="{BB962C8B-B14F-4D97-AF65-F5344CB8AC3E}">
        <p14:creationId xmlns:p14="http://schemas.microsoft.com/office/powerpoint/2010/main" val="2441918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56</a:t>
            </a:fld>
            <a:endParaRPr kumimoji="1" lang="zh-CN" altLang="en-US"/>
          </a:p>
        </p:txBody>
      </p:sp>
    </p:spTree>
    <p:extLst>
      <p:ext uri="{BB962C8B-B14F-4D97-AF65-F5344CB8AC3E}">
        <p14:creationId xmlns:p14="http://schemas.microsoft.com/office/powerpoint/2010/main" val="2766007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57</a:t>
            </a:fld>
            <a:endParaRPr kumimoji="1" lang="zh-CN" altLang="en-US"/>
          </a:p>
        </p:txBody>
      </p:sp>
    </p:spTree>
    <p:extLst>
      <p:ext uri="{BB962C8B-B14F-4D97-AF65-F5344CB8AC3E}">
        <p14:creationId xmlns:p14="http://schemas.microsoft.com/office/powerpoint/2010/main" val="63796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58</a:t>
            </a:fld>
            <a:endParaRPr kumimoji="1" lang="zh-CN" altLang="en-US"/>
          </a:p>
        </p:txBody>
      </p:sp>
    </p:spTree>
    <p:extLst>
      <p:ext uri="{BB962C8B-B14F-4D97-AF65-F5344CB8AC3E}">
        <p14:creationId xmlns:p14="http://schemas.microsoft.com/office/powerpoint/2010/main" val="20604194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59</a:t>
            </a:fld>
            <a:endParaRPr kumimoji="1" lang="zh-CN" altLang="en-US"/>
          </a:p>
        </p:txBody>
      </p:sp>
    </p:spTree>
    <p:extLst>
      <p:ext uri="{BB962C8B-B14F-4D97-AF65-F5344CB8AC3E}">
        <p14:creationId xmlns:p14="http://schemas.microsoft.com/office/powerpoint/2010/main" val="1905360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a:t>
            </a:fld>
            <a:endParaRPr kumimoji="1" lang="zh-CN" altLang="en-US"/>
          </a:p>
        </p:txBody>
      </p:sp>
    </p:spTree>
    <p:extLst>
      <p:ext uri="{BB962C8B-B14F-4D97-AF65-F5344CB8AC3E}">
        <p14:creationId xmlns:p14="http://schemas.microsoft.com/office/powerpoint/2010/main" val="247965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60</a:t>
            </a:fld>
            <a:endParaRPr kumimoji="1" lang="zh-CN" altLang="en-US"/>
          </a:p>
        </p:txBody>
      </p:sp>
    </p:spTree>
    <p:extLst>
      <p:ext uri="{BB962C8B-B14F-4D97-AF65-F5344CB8AC3E}">
        <p14:creationId xmlns:p14="http://schemas.microsoft.com/office/powerpoint/2010/main" val="83265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61</a:t>
            </a:fld>
            <a:endParaRPr kumimoji="1" lang="zh-CN" altLang="en-US"/>
          </a:p>
        </p:txBody>
      </p:sp>
    </p:spTree>
    <p:extLst>
      <p:ext uri="{BB962C8B-B14F-4D97-AF65-F5344CB8AC3E}">
        <p14:creationId xmlns:p14="http://schemas.microsoft.com/office/powerpoint/2010/main" val="41828402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62</a:t>
            </a:fld>
            <a:endParaRPr kumimoji="1" lang="zh-CN" altLang="en-US"/>
          </a:p>
        </p:txBody>
      </p:sp>
    </p:spTree>
    <p:extLst>
      <p:ext uri="{BB962C8B-B14F-4D97-AF65-F5344CB8AC3E}">
        <p14:creationId xmlns:p14="http://schemas.microsoft.com/office/powerpoint/2010/main" val="28435971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63</a:t>
            </a:fld>
            <a:endParaRPr kumimoji="1" lang="zh-CN" altLang="en-US"/>
          </a:p>
        </p:txBody>
      </p:sp>
    </p:spTree>
    <p:extLst>
      <p:ext uri="{BB962C8B-B14F-4D97-AF65-F5344CB8AC3E}">
        <p14:creationId xmlns:p14="http://schemas.microsoft.com/office/powerpoint/2010/main" val="2543448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a:t>
            </a:fld>
            <a:endParaRPr kumimoji="1" lang="zh-CN" altLang="en-US"/>
          </a:p>
        </p:txBody>
      </p:sp>
    </p:spTree>
    <p:extLst>
      <p:ext uri="{BB962C8B-B14F-4D97-AF65-F5344CB8AC3E}">
        <p14:creationId xmlns:p14="http://schemas.microsoft.com/office/powerpoint/2010/main" val="3046556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a:t>
            </a:fld>
            <a:endParaRPr kumimoji="1" lang="zh-CN" altLang="en-US"/>
          </a:p>
        </p:txBody>
      </p:sp>
    </p:spTree>
    <p:extLst>
      <p:ext uri="{BB962C8B-B14F-4D97-AF65-F5344CB8AC3E}">
        <p14:creationId xmlns:p14="http://schemas.microsoft.com/office/powerpoint/2010/main" val="174441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a:t>
            </a:fld>
            <a:endParaRPr kumimoji="1" lang="zh-CN" altLang="en-US"/>
          </a:p>
        </p:txBody>
      </p:sp>
    </p:spTree>
    <p:extLst>
      <p:ext uri="{BB962C8B-B14F-4D97-AF65-F5344CB8AC3E}">
        <p14:creationId xmlns:p14="http://schemas.microsoft.com/office/powerpoint/2010/main" val="4031873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473525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311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27215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51040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072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3482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3/29/23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43502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3/29/23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91346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3/29/23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05938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3/29/23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4501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98521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4928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00036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5716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1156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6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57778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866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3/29/23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5652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164158-0CE9-4349-B3F5-2F2E57F0D0CB}" type="datetimeFigureOut">
              <a:rPr lang="en-US" smtClean="0"/>
              <a:t>3/29/23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70419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3/29/23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994520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164158-0CE9-4349-B3F5-2F2E57F0D0CB}" type="datetimeFigureOut">
              <a:rPr lang="en-US" smtClean="0"/>
              <a:t>3/29/23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384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2027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164158-0CE9-4349-B3F5-2F2E57F0D0CB}" type="datetimeFigureOut">
              <a:rPr lang="en-US" smtClean="0"/>
              <a:t>3/29/23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259CC6-7B72-4137-928D-D85C24DCBB66}" type="slidenum">
              <a:rPr lang="en-US" smtClean="0"/>
              <a:t>‹#›</a:t>
            </a:fld>
            <a:endParaRPr lang="en-US"/>
          </a:p>
        </p:txBody>
      </p:sp>
    </p:spTree>
    <p:extLst>
      <p:ext uri="{BB962C8B-B14F-4D97-AF65-F5344CB8AC3E}">
        <p14:creationId xmlns:p14="http://schemas.microsoft.com/office/powerpoint/2010/main" val="541122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87020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7343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9962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3/29/23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62706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3/29/23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3310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3/29/23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6423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3/29/23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02133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0031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25854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3/29/23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7BF793C1-4AE8-46DE-A291-6FC92ECFF01F}"/>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069020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3/29/23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4AF886FD-D7F9-47C6-94F2-5708763621CB}"/>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0172065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164158-0CE9-4349-B3F5-2F2E57F0D0CB}" type="datetimeFigureOut">
              <a:rPr lang="en-US" smtClean="0"/>
              <a:t>3/29/23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259CC6-7B72-4137-928D-D85C24DCBB6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7D25CF06-0BE9-4827-BB67-D47A824E4072}"/>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4078403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18.gif"/><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20.gif"/><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28.tif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29.tiff"/></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30.tiff"/></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31.tif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32.tif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33.tiff"/></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29.tiff"/></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34.tiff"/></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35.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40.png"/><Relationship Id="rId4" Type="http://schemas.openxmlformats.org/officeDocument/2006/relationships/image" Target="../media/image36.tiff"/></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4.xml"/><Relationship Id="rId5" Type="http://schemas.openxmlformats.org/officeDocument/2006/relationships/image" Target="../media/image35.tiff"/><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37.tiff"/></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image" Target="../media/image39.tiff"/><Relationship Id="rId4" Type="http://schemas.openxmlformats.org/officeDocument/2006/relationships/image" Target="../media/image38.tiff"/></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42.png"/><Relationship Id="rId5" Type="http://schemas.openxmlformats.org/officeDocument/2006/relationships/image" Target="../media/image39.tiff"/><Relationship Id="rId4" Type="http://schemas.openxmlformats.org/officeDocument/2006/relationships/image" Target="../media/image38.tiff"/></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4.xml"/><Relationship Id="rId5" Type="http://schemas.openxmlformats.org/officeDocument/2006/relationships/image" Target="../media/image45.tiff"/><Relationship Id="rId4" Type="http://schemas.openxmlformats.org/officeDocument/2006/relationships/image" Target="../media/image44.tiff"/></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tiff"/><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38.tiff"/><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48.tiff"/><Relationship Id="rId11" Type="http://schemas.openxmlformats.org/officeDocument/2006/relationships/image" Target="../media/image55.png"/><Relationship Id="rId5" Type="http://schemas.openxmlformats.org/officeDocument/2006/relationships/image" Target="../media/image47.tiff"/><Relationship Id="rId10" Type="http://schemas.openxmlformats.org/officeDocument/2006/relationships/image" Target="../media/image54.png"/><Relationship Id="rId4" Type="http://schemas.openxmlformats.org/officeDocument/2006/relationships/image" Target="../media/image46.tiff"/><Relationship Id="rId9"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hyperlink" Target="https://arxiv.org/pdf/1609.04747.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4.xml"/><Relationship Id="rId5" Type="http://schemas.openxmlformats.org/officeDocument/2006/relationships/image" Target="../media/image59.tiff"/><Relationship Id="rId4" Type="http://schemas.openxmlformats.org/officeDocument/2006/relationships/image" Target="../media/image58.tiff"/></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4.xml"/><Relationship Id="rId5" Type="http://schemas.openxmlformats.org/officeDocument/2006/relationships/image" Target="../media/image61.tiff"/><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image" Target="../media/image63.tiff"/><Relationship Id="rId4" Type="http://schemas.openxmlformats.org/officeDocument/2006/relationships/image" Target="../media/image62.tif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64.tiff"/></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65.tiff"/></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4.xml"/><Relationship Id="rId4" Type="http://schemas.openxmlformats.org/officeDocument/2006/relationships/image" Target="../media/image66.tiff"/></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67.tiff"/></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68.tiff"/></Relationships>
</file>

<file path=ppt/slides/_rels/slide5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55.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4.xml"/><Relationship Id="rId4" Type="http://schemas.openxmlformats.org/officeDocument/2006/relationships/image" Target="../media/image70.tiff"/></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4.xml"/><Relationship Id="rId5" Type="http://schemas.openxmlformats.org/officeDocument/2006/relationships/image" Target="../media/image72.tiff"/><Relationship Id="rId4" Type="http://schemas.openxmlformats.org/officeDocument/2006/relationships/image" Target="../media/image71.tiff"/></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4.xml"/><Relationship Id="rId5" Type="http://schemas.openxmlformats.org/officeDocument/2006/relationships/image" Target="../media/image74.tiff"/><Relationship Id="rId4" Type="http://schemas.openxmlformats.org/officeDocument/2006/relationships/image" Target="../media/image73.tiff"/></Relationships>
</file>

<file path=ppt/slides/_rels/slide59.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1.tiff"/></Relationships>
</file>

<file path=ppt/slides/_rels/slide60.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60.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4.xml"/><Relationship Id="rId4" Type="http://schemas.openxmlformats.org/officeDocument/2006/relationships/image" Target="../media/image77.tiff"/></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3.tiff"/><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9584A5-9B7C-4C5E-95D7-49F91CDA8F26}"/>
              </a:ext>
            </a:extLst>
          </p:cNvPr>
          <p:cNvSpPr>
            <a:spLocks noGrp="1"/>
          </p:cNvSpPr>
          <p:nvPr>
            <p:ph idx="1"/>
          </p:nvPr>
        </p:nvSpPr>
        <p:spPr>
          <a:xfrm>
            <a:off x="5627077" y="1586285"/>
            <a:ext cx="6564923" cy="1265456"/>
          </a:xfrm>
        </p:spPr>
        <p:txBody>
          <a:bodyPr anchor="ctr">
            <a:normAutofit/>
          </a:bodyPr>
          <a:lstStyle/>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Overview</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of</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Generative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Models I: GANs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F0C4D846-0FD0-49F8-A42D-713CEE8647DD}"/>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044EF65-EFEC-44DD-BF52-041C06B517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7" name="文本框 6">
            <a:extLst>
              <a:ext uri="{FF2B5EF4-FFF2-40B4-BE49-F238E27FC236}">
                <a16:creationId xmlns:a16="http://schemas.microsoft.com/office/drawing/2014/main" id="{95C04AF0-AC52-4490-8DE8-46CAB761AE5F}"/>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8" name="副标题 2">
            <a:extLst>
              <a:ext uri="{FF2B5EF4-FFF2-40B4-BE49-F238E27FC236}">
                <a16:creationId xmlns:a16="http://schemas.microsoft.com/office/drawing/2014/main" id="{56F57F25-1C7F-7C42-9D21-40AC11CA1E5B}"/>
              </a:ext>
            </a:extLst>
          </p:cNvPr>
          <p:cNvSpPr txBox="1">
            <a:spLocks/>
          </p:cNvSpPr>
          <p:nvPr/>
        </p:nvSpPr>
        <p:spPr>
          <a:xfrm>
            <a:off x="4701263" y="3495566"/>
            <a:ext cx="8045373" cy="1641475"/>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kumimoji="1" lang="zh-CN" altLang="en-US" dirty="0">
                <a:latin typeface="Songti SC" panose="02010600040101010101" pitchFamily="2" charset="-122"/>
                <a:ea typeface="Songti SC" panose="02010600040101010101" pitchFamily="2" charset="-122"/>
              </a:rPr>
              <a:t>张江</a:t>
            </a:r>
            <a:endParaRPr kumimoji="1" lang="en-US" altLang="zh-CN" dirty="0">
              <a:latin typeface="Songti SC" panose="02010600040101010101" pitchFamily="2" charset="-122"/>
              <a:ea typeface="Songti SC" panose="02010600040101010101" pitchFamily="2" charset="-122"/>
            </a:endParaRPr>
          </a:p>
          <a:p>
            <a:pPr algn="ct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北京师范大学系统科学学院教授</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集智俱乐部、集智学园创始人</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集智研究中心理事长</a:t>
            </a:r>
            <a:endParaRPr kumimoji="1" lang="en-US" altLang="zh-CN" dirty="0">
              <a:latin typeface="Songti SC" panose="02010600040101010101" pitchFamily="2" charset="-122"/>
              <a:ea typeface="Songti SC" panose="02010600040101010101" pitchFamily="2" charset="-122"/>
            </a:endParaRPr>
          </a:p>
        </p:txBody>
      </p:sp>
      <p:pic>
        <p:nvPicPr>
          <p:cNvPr id="1028" name="Picture 4" descr="Generative Models | SpringerLink">
            <a:extLst>
              <a:ext uri="{FF2B5EF4-FFF2-40B4-BE49-F238E27FC236}">
                <a16:creationId xmlns:a16="http://schemas.microsoft.com/office/drawing/2014/main" id="{38FB3940-536C-6E13-D5B5-ABFA16773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04" y="755494"/>
            <a:ext cx="4506864" cy="4744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41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Art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assistant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E858760-0559-DC4B-8882-29AAE06B6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5722" y="867065"/>
            <a:ext cx="5002650" cy="5002650"/>
          </a:xfrm>
          <a:prstGeom prst="rect">
            <a:avLst/>
          </a:prstGeom>
        </p:spPr>
      </p:pic>
      <p:pic>
        <p:nvPicPr>
          <p:cNvPr id="11266" name="Picture 2" descr="图片">
            <a:extLst>
              <a:ext uri="{FF2B5EF4-FFF2-40B4-BE49-F238E27FC236}">
                <a16:creationId xmlns:a16="http://schemas.microsoft.com/office/drawing/2014/main" id="{2E4F9581-E360-2E03-2FA8-357343A04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628" y="1587514"/>
            <a:ext cx="6201808" cy="428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141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2D</a:t>
            </a:r>
            <a:r>
              <a:rPr lang="en-US" altLang="zh-CN" sz="3600" dirty="0">
                <a:solidFill>
                  <a:srgbClr val="C00000"/>
                </a:solidFill>
                <a:latin typeface="微软雅黑" panose="020B0503020204020204" pitchFamily="34" charset="-122"/>
                <a:ea typeface="微软雅黑" panose="020B0503020204020204" pitchFamily="34" charset="-122"/>
                <a:sym typeface="Wingdings" pitchFamily="2" charset="2"/>
              </a:rPr>
              <a:t>3D</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1025912" y="6370306"/>
            <a:ext cx="7180875" cy="307777"/>
          </a:xfrm>
          <a:prstGeom prst="rect">
            <a:avLst/>
          </a:prstGeom>
          <a:noFill/>
        </p:spPr>
        <p:txBody>
          <a:bodyPr wrap="square" rtlCol="0">
            <a:spAutoFit/>
          </a:bodyPr>
          <a:lstStyle/>
          <a:p>
            <a:r>
              <a:rPr lang="en" altLang="zh-CN" sz="1400" b="0" i="0" dirty="0">
                <a:solidFill>
                  <a:srgbClr val="222222"/>
                </a:solidFill>
                <a:effectLst/>
                <a:latin typeface="system-ui"/>
              </a:rPr>
              <a:t>https://3d-diffusion.github.io</a:t>
            </a:r>
            <a:endParaRPr lang="zh-CN" altLang="en-US" sz="1400" dirty="0">
              <a:latin typeface="微软雅黑" panose="020B0503020204020204" pitchFamily="34" charset="-122"/>
              <a:ea typeface="微软雅黑" panose="020B0503020204020204" pitchFamily="34" charset="-122"/>
            </a:endParaRPr>
          </a:p>
        </p:txBody>
      </p:sp>
      <p:pic>
        <p:nvPicPr>
          <p:cNvPr id="10242" name="Picture 2" descr="图片">
            <a:extLst>
              <a:ext uri="{FF2B5EF4-FFF2-40B4-BE49-F238E27FC236}">
                <a16:creationId xmlns:a16="http://schemas.microsoft.com/office/drawing/2014/main" id="{352FA9BC-4DFF-6741-AE7F-8B008E253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990" y="436469"/>
            <a:ext cx="5334000" cy="5334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图片">
            <a:extLst>
              <a:ext uri="{FF2B5EF4-FFF2-40B4-BE49-F238E27FC236}">
                <a16:creationId xmlns:a16="http://schemas.microsoft.com/office/drawing/2014/main" id="{51144374-80F9-7EBD-B7E8-031355E38C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076" y="1447259"/>
            <a:ext cx="4290786" cy="429078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F9CB023-F703-C281-2D18-3F51D7BB6100}"/>
              </a:ext>
            </a:extLst>
          </p:cNvPr>
          <p:cNvSpPr txBox="1"/>
          <p:nvPr/>
        </p:nvSpPr>
        <p:spPr>
          <a:xfrm>
            <a:off x="4184196" y="6358800"/>
            <a:ext cx="6408964" cy="307777"/>
          </a:xfrm>
          <a:prstGeom prst="rect">
            <a:avLst/>
          </a:prstGeom>
          <a:noFill/>
        </p:spPr>
        <p:txBody>
          <a:bodyPr wrap="square">
            <a:spAutoFit/>
          </a:bodyPr>
          <a:lstStyle/>
          <a:p>
            <a:r>
              <a:rPr lang="en" altLang="zh-CN" sz="1400" b="0" i="0" dirty="0">
                <a:solidFill>
                  <a:srgbClr val="222222"/>
                </a:solidFill>
                <a:effectLst/>
                <a:latin typeface="system-ui"/>
              </a:rPr>
              <a:t>https://dreamfusion3d.github.io/</a:t>
            </a:r>
            <a:endParaRPr lang="zh-CN" altLang="en-US" sz="1400" dirty="0"/>
          </a:p>
        </p:txBody>
      </p:sp>
    </p:spTree>
    <p:extLst>
      <p:ext uri="{BB962C8B-B14F-4D97-AF65-F5344CB8AC3E}">
        <p14:creationId xmlns:p14="http://schemas.microsoft.com/office/powerpoint/2010/main" val="3376632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Generation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1086536" y="6326769"/>
            <a:ext cx="7180875" cy="307777"/>
          </a:xfrm>
          <a:prstGeom prst="rect">
            <a:avLst/>
          </a:prstGeom>
          <a:noFill/>
        </p:spPr>
        <p:txBody>
          <a:bodyPr wrap="square" rtlCol="0">
            <a:spAutoFit/>
          </a:bodyPr>
          <a:lstStyle/>
          <a:p>
            <a:r>
              <a:rPr lang="en" altLang="zh-CN" sz="1400" b="0" i="0" dirty="0">
                <a:solidFill>
                  <a:srgbClr val="222222"/>
                </a:solidFill>
                <a:effectLst/>
                <a:latin typeface="system-ui"/>
              </a:rPr>
              <a:t>https://</a:t>
            </a:r>
            <a:r>
              <a:rPr lang="en" altLang="zh-CN" sz="1400" b="0" i="0" dirty="0" err="1">
                <a:solidFill>
                  <a:srgbClr val="222222"/>
                </a:solidFill>
                <a:effectLst/>
                <a:latin typeface="system-ui"/>
              </a:rPr>
              <a:t>arxiv.org</a:t>
            </a:r>
            <a:r>
              <a:rPr lang="en" altLang="zh-CN" sz="1400" b="0" i="0" dirty="0">
                <a:solidFill>
                  <a:srgbClr val="222222"/>
                </a:solidFill>
                <a:effectLst/>
                <a:latin typeface="system-ui"/>
              </a:rPr>
              <a:t>/pdf/2007.06686.pdf</a:t>
            </a:r>
            <a:endParaRPr lang="zh-CN" altLang="en-US" sz="1400" dirty="0">
              <a:latin typeface="微软雅黑" panose="020B0503020204020204" pitchFamily="34" charset="-122"/>
              <a:ea typeface="微软雅黑" panose="020B0503020204020204" pitchFamily="34" charset="-122"/>
            </a:endParaRPr>
          </a:p>
        </p:txBody>
      </p:sp>
      <p:pic>
        <p:nvPicPr>
          <p:cNvPr id="1026" name="Picture 2" descr="Circulating Tumor Cell Clustering Shapes DNA Methylation to Enable ...">
            <a:extLst>
              <a:ext uri="{FF2B5EF4-FFF2-40B4-BE49-F238E27FC236}">
                <a16:creationId xmlns:a16="http://schemas.microsoft.com/office/drawing/2014/main" id="{87BB90B0-19F4-24E4-6DEB-CAEF5B6C2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536" y="1082800"/>
            <a:ext cx="9305309" cy="482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649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Molecular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Structures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475E83EF-80F9-E7BB-6528-423F1D6ED345}"/>
              </a:ext>
            </a:extLst>
          </p:cNvPr>
          <p:cNvSpPr txBox="1"/>
          <p:nvPr/>
        </p:nvSpPr>
        <p:spPr>
          <a:xfrm>
            <a:off x="1086536" y="6326769"/>
            <a:ext cx="7180875" cy="307777"/>
          </a:xfrm>
          <a:prstGeom prst="rect">
            <a:avLst/>
          </a:prstGeom>
          <a:noFill/>
        </p:spPr>
        <p:txBody>
          <a:bodyPr wrap="square" rtlCol="0">
            <a:spAutoFit/>
          </a:bodyPr>
          <a:lstStyle/>
          <a:p>
            <a:r>
              <a:rPr lang="en" altLang="zh-CN" sz="1400" b="0" i="0" dirty="0">
                <a:solidFill>
                  <a:srgbClr val="222222"/>
                </a:solidFill>
                <a:effectLst/>
                <a:latin typeface="system-ui"/>
              </a:rPr>
              <a:t>https://</a:t>
            </a:r>
            <a:r>
              <a:rPr lang="en" altLang="zh-CN" sz="1400" b="0" i="0" dirty="0" err="1">
                <a:solidFill>
                  <a:srgbClr val="222222"/>
                </a:solidFill>
                <a:effectLst/>
                <a:latin typeface="system-ui"/>
              </a:rPr>
              <a:t>link.springer.com</a:t>
            </a:r>
            <a:r>
              <a:rPr lang="en" altLang="zh-CN" sz="1400" b="0" i="0" dirty="0">
                <a:solidFill>
                  <a:srgbClr val="222222"/>
                </a:solidFill>
                <a:effectLst/>
                <a:latin typeface="system-ui"/>
              </a:rPr>
              <a:t>/article/10.1007/s00894-021-04674-8</a:t>
            </a:r>
            <a:endParaRPr lang="zh-CN" altLang="en-US" sz="1400" dirty="0">
              <a:latin typeface="微软雅黑" panose="020B0503020204020204" pitchFamily="34" charset="-122"/>
              <a:ea typeface="微软雅黑" panose="020B0503020204020204" pitchFamily="34" charset="-122"/>
            </a:endParaRPr>
          </a:p>
        </p:txBody>
      </p:sp>
      <p:pic>
        <p:nvPicPr>
          <p:cNvPr id="5124" name="Picture 4" descr="Generative chemistry: drug discovery with deep learning generative models |  SpringerLink">
            <a:extLst>
              <a:ext uri="{FF2B5EF4-FFF2-40B4-BE49-F238E27FC236}">
                <a16:creationId xmlns:a16="http://schemas.microsoft.com/office/drawing/2014/main" id="{0A706A1F-39AD-05CF-4F8E-5588BE7E0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762" y="1861606"/>
            <a:ext cx="10547071" cy="375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309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City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Planning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0010" y="5878243"/>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635619" y="6334780"/>
            <a:ext cx="8972405" cy="307777"/>
          </a:xfrm>
          <a:prstGeom prst="rect">
            <a:avLst/>
          </a:prstGeom>
          <a:noFill/>
        </p:spPr>
        <p:txBody>
          <a:bodyPr wrap="square" rtlCol="0">
            <a:spAutoFit/>
          </a:bodyPr>
          <a:lstStyle/>
          <a:p>
            <a:r>
              <a:rPr lang="en" altLang="zh-CN" sz="1400" b="0" i="0" dirty="0">
                <a:solidFill>
                  <a:srgbClr val="222222"/>
                </a:solidFill>
                <a:effectLst/>
                <a:latin typeface="system-ui"/>
              </a:rPr>
              <a:t>https://</a:t>
            </a:r>
            <a:r>
              <a:rPr lang="en" altLang="zh-CN" sz="1400" b="0" i="0" dirty="0" err="1">
                <a:solidFill>
                  <a:srgbClr val="222222"/>
                </a:solidFill>
                <a:effectLst/>
                <a:latin typeface="system-ui"/>
              </a:rPr>
              <a:t>deepai.org</a:t>
            </a:r>
            <a:r>
              <a:rPr lang="en" altLang="zh-CN" sz="1400" b="0" i="0" dirty="0">
                <a:solidFill>
                  <a:srgbClr val="222222"/>
                </a:solidFill>
                <a:effectLst/>
                <a:latin typeface="system-ui"/>
              </a:rPr>
              <a:t>/publication/human-instructed-deep-hierarchical-generative-learning-for-automated-urban-planning</a:t>
            </a:r>
            <a:endParaRPr lang="zh-CN" altLang="en-US" sz="1400" dirty="0">
              <a:latin typeface="微软雅黑" panose="020B0503020204020204" pitchFamily="34" charset="-122"/>
              <a:ea typeface="微软雅黑" panose="020B0503020204020204" pitchFamily="34" charset="-122"/>
            </a:endParaRPr>
          </a:p>
        </p:txBody>
      </p:sp>
      <p:pic>
        <p:nvPicPr>
          <p:cNvPr id="3076" name="Picture 4" descr="Human-instructed Deep Hierarchical Generative Learning for Automated Urban  Planning | DeepAI">
            <a:extLst>
              <a:ext uri="{FF2B5EF4-FFF2-40B4-BE49-F238E27FC236}">
                <a16:creationId xmlns:a16="http://schemas.microsoft.com/office/drawing/2014/main" id="{24776BAA-C62F-666A-2F0B-8A1C311D1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0129" y="1228879"/>
            <a:ext cx="6671860" cy="4727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053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generative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arxiv.org</a:t>
            </a:r>
            <a:r>
              <a:rPr lang="en" altLang="zh-CN" sz="1400" dirty="0">
                <a:latin typeface="微软雅黑" panose="020B0503020204020204" pitchFamily="34" charset="-122"/>
                <a:ea typeface="微软雅黑" panose="020B0503020204020204" pitchFamily="34" charset="-122"/>
              </a:rPr>
              <a:t>/pdf/1605.07648.pdf</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4A8854AE-D2C0-B1DA-BBF8-68A68AADDF12}"/>
              </a:ext>
            </a:extLst>
          </p:cNvPr>
          <p:cNvPicPr>
            <a:picLocks noChangeAspect="1"/>
          </p:cNvPicPr>
          <p:nvPr/>
        </p:nvPicPr>
        <p:blipFill>
          <a:blip r:embed="rId4"/>
          <a:stretch>
            <a:fillRect/>
          </a:stretch>
        </p:blipFill>
        <p:spPr>
          <a:xfrm>
            <a:off x="1025912" y="1702802"/>
            <a:ext cx="9860281" cy="3331175"/>
          </a:xfrm>
          <a:prstGeom prst="rect">
            <a:avLst/>
          </a:prstGeom>
        </p:spPr>
      </p:pic>
      <p:sp>
        <p:nvSpPr>
          <p:cNvPr id="5" name="文本框 4">
            <a:extLst>
              <a:ext uri="{FF2B5EF4-FFF2-40B4-BE49-F238E27FC236}">
                <a16:creationId xmlns:a16="http://schemas.microsoft.com/office/drawing/2014/main" id="{E50D9FB5-9E0C-1EB3-B18F-0A61A041DE88}"/>
              </a:ext>
            </a:extLst>
          </p:cNvPr>
          <p:cNvSpPr txBox="1"/>
          <p:nvPr/>
        </p:nvSpPr>
        <p:spPr>
          <a:xfrm>
            <a:off x="2891518" y="5258240"/>
            <a:ext cx="6408964" cy="646331"/>
          </a:xfrm>
          <a:prstGeom prst="rect">
            <a:avLst/>
          </a:prstGeom>
          <a:noFill/>
        </p:spPr>
        <p:txBody>
          <a:bodyPr wrap="square">
            <a:spAutoFit/>
          </a:bodyPr>
          <a:lstStyle/>
          <a:p>
            <a:r>
              <a:rPr lang="zh-CN" altLang="en-US" dirty="0">
                <a:solidFill>
                  <a:srgbClr val="FF0000"/>
                </a:solidFill>
              </a:rPr>
              <a:t>1. learning p_model(x) that approximate p_data(x)</a:t>
            </a:r>
          </a:p>
          <a:p>
            <a:r>
              <a:rPr lang="zh-CN" altLang="en-US" dirty="0">
                <a:solidFill>
                  <a:srgbClr val="FF0000"/>
                </a:solidFill>
              </a:rPr>
              <a:t>2. generating new samples x ~ p_model(x)</a:t>
            </a:r>
          </a:p>
        </p:txBody>
      </p:sp>
    </p:spTree>
    <p:extLst>
      <p:ext uri="{BB962C8B-B14F-4D97-AF65-F5344CB8AC3E}">
        <p14:creationId xmlns:p14="http://schemas.microsoft.com/office/powerpoint/2010/main" val="3512765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Generative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Zoo</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313047" y="6309324"/>
            <a:ext cx="8742743" cy="523220"/>
          </a:xfrm>
          <a:prstGeom prst="rect">
            <a:avLst/>
          </a:prstGeom>
          <a:noFill/>
        </p:spPr>
        <p:txBody>
          <a:bodyPr wrap="square" rtlCol="0">
            <a:spAutoFit/>
          </a:bodyPr>
          <a:lstStyle/>
          <a:p>
            <a:r>
              <a:rPr lang="en" altLang="zh-CN" sz="1400" b="0" i="0" dirty="0" err="1">
                <a:solidFill>
                  <a:srgbClr val="333333"/>
                </a:solidFill>
                <a:effectLst/>
                <a:latin typeface="-apple-system"/>
              </a:rPr>
              <a:t>Nikolenko</a:t>
            </a:r>
            <a:r>
              <a:rPr lang="en" altLang="zh-CN" sz="1400" b="0" i="0" dirty="0">
                <a:solidFill>
                  <a:srgbClr val="333333"/>
                </a:solidFill>
                <a:effectLst/>
                <a:latin typeface="-apple-system"/>
              </a:rPr>
              <a:t>, S.I. (2021). Generative Models in Deep Learning. In: Synthetic Data for Deep Learning. Springer Optimization and Its Applications, vol 174. Springer, Cham.</a:t>
            </a:r>
            <a:endParaRPr lang="zh-CN" altLang="en-US" sz="1400" dirty="0">
              <a:latin typeface="微软雅黑" panose="020B0503020204020204" pitchFamily="34" charset="-122"/>
              <a:ea typeface="微软雅黑" panose="020B0503020204020204" pitchFamily="34" charset="-122"/>
            </a:endParaRPr>
          </a:p>
        </p:txBody>
      </p:sp>
      <p:pic>
        <p:nvPicPr>
          <p:cNvPr id="12290" name="Picture 2" descr="Generative Models in Deep Learning | SpringerLink">
            <a:extLst>
              <a:ext uri="{FF2B5EF4-FFF2-40B4-BE49-F238E27FC236}">
                <a16:creationId xmlns:a16="http://schemas.microsoft.com/office/drawing/2014/main" id="{15CCC57C-4C37-1612-0D84-9B06F6675E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367" y="1097102"/>
            <a:ext cx="869950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501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Generative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Zoo</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Picture 2">
            <a:extLst>
              <a:ext uri="{FF2B5EF4-FFF2-40B4-BE49-F238E27FC236}">
                <a16:creationId xmlns:a16="http://schemas.microsoft.com/office/drawing/2014/main" id="{8579DFA0-73C8-500C-8D0D-B8E79FE5D5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 t="2275" r="2526" b="2782"/>
          <a:stretch/>
        </p:blipFill>
        <p:spPr bwMode="auto">
          <a:xfrm>
            <a:off x="1025912" y="1082800"/>
            <a:ext cx="7861467" cy="5572496"/>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a:extLst>
              <a:ext uri="{FF2B5EF4-FFF2-40B4-BE49-F238E27FC236}">
                <a16:creationId xmlns:a16="http://schemas.microsoft.com/office/drawing/2014/main" id="{3A7F78DB-10EC-DB4E-A0C7-425F6A418A77}"/>
              </a:ext>
            </a:extLst>
          </p:cNvPr>
          <p:cNvSpPr/>
          <p:nvPr/>
        </p:nvSpPr>
        <p:spPr>
          <a:xfrm>
            <a:off x="1025912" y="1082800"/>
            <a:ext cx="7899375" cy="1463172"/>
          </a:xfrm>
          <a:prstGeom prst="roundRect">
            <a:avLst/>
          </a:prstGeom>
          <a:solidFill>
            <a:schemeClr val="accent1">
              <a:alpha val="2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0D59E423-81FF-A497-FC74-2ADCBDFBDD57}"/>
              </a:ext>
            </a:extLst>
          </p:cNvPr>
          <p:cNvSpPr txBox="1"/>
          <p:nvPr/>
        </p:nvSpPr>
        <p:spPr>
          <a:xfrm>
            <a:off x="9317047" y="5927624"/>
            <a:ext cx="7180875" cy="200055"/>
          </a:xfrm>
          <a:prstGeom prst="rect">
            <a:avLst/>
          </a:prstGeom>
          <a:noFill/>
        </p:spPr>
        <p:txBody>
          <a:bodyPr wrap="square" rtlCol="0">
            <a:spAutoFit/>
          </a:bodyPr>
          <a:lstStyle/>
          <a:p>
            <a:r>
              <a:rPr lang="en" altLang="zh-CN" sz="700" dirty="0">
                <a:latin typeface="微软雅黑" panose="020B0503020204020204" pitchFamily="34" charset="-122"/>
                <a:ea typeface="微软雅黑" panose="020B0503020204020204" pitchFamily="34" charset="-122"/>
              </a:rPr>
              <a:t>https://</a:t>
            </a:r>
            <a:r>
              <a:rPr lang="en" altLang="zh-CN" sz="700" dirty="0" err="1">
                <a:latin typeface="微软雅黑" panose="020B0503020204020204" pitchFamily="34" charset="-122"/>
                <a:ea typeface="微软雅黑" panose="020B0503020204020204" pitchFamily="34" charset="-122"/>
              </a:rPr>
              <a:t>lilianweng.github.io</a:t>
            </a:r>
            <a:r>
              <a:rPr lang="en" altLang="zh-CN" sz="700" dirty="0">
                <a:latin typeface="微软雅黑" panose="020B0503020204020204" pitchFamily="34" charset="-122"/>
                <a:ea typeface="微软雅黑" panose="020B0503020204020204" pitchFamily="34" charset="-122"/>
              </a:rPr>
              <a:t>/posts/2021-07-11-diffusion-models/</a:t>
            </a:r>
            <a:endParaRPr lang="zh-CN" altLang="en-US" sz="7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1314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GAN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6146" name="Picture 2" descr="Generative Adversarial Neural Networks: when machine learning is a game">
            <a:extLst>
              <a:ext uri="{FF2B5EF4-FFF2-40B4-BE49-F238E27FC236}">
                <a16:creationId xmlns:a16="http://schemas.microsoft.com/office/drawing/2014/main" id="{063721CA-5F9D-A1F8-B9B6-81B50B957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188" y="881619"/>
            <a:ext cx="7356144" cy="488374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AF178AE-CB24-AE17-8EFF-9AE70A866C86}"/>
              </a:ext>
            </a:extLst>
          </p:cNvPr>
          <p:cNvSpPr txBox="1"/>
          <p:nvPr/>
        </p:nvSpPr>
        <p:spPr>
          <a:xfrm>
            <a:off x="2640740" y="5452472"/>
            <a:ext cx="1524001" cy="369332"/>
          </a:xfrm>
          <a:prstGeom prst="rect">
            <a:avLst/>
          </a:prstGeom>
          <a:noFill/>
        </p:spPr>
        <p:txBody>
          <a:bodyPr wrap="square" rtlCol="0">
            <a:spAutoFit/>
          </a:bodyPr>
          <a:lstStyle/>
          <a:p>
            <a:r>
              <a:rPr kumimoji="1" lang="en-US" altLang="zh-CN" dirty="0"/>
              <a:t>Latent</a:t>
            </a:r>
            <a:r>
              <a:rPr kumimoji="1" lang="zh-CN" altLang="en-US" dirty="0"/>
              <a:t> </a:t>
            </a:r>
            <a:r>
              <a:rPr kumimoji="1" lang="en-US" altLang="zh-CN" dirty="0"/>
              <a:t>Space</a:t>
            </a:r>
            <a:endParaRPr kumimoji="1" lang="zh-CN" altLang="en-US" dirty="0"/>
          </a:p>
        </p:txBody>
      </p:sp>
      <p:sp>
        <p:nvSpPr>
          <p:cNvPr id="4" name="矩形 3">
            <a:extLst>
              <a:ext uri="{FF2B5EF4-FFF2-40B4-BE49-F238E27FC236}">
                <a16:creationId xmlns:a16="http://schemas.microsoft.com/office/drawing/2014/main" id="{65EE3658-D7DB-DF9D-265E-DD4A00F68686}"/>
              </a:ext>
            </a:extLst>
          </p:cNvPr>
          <p:cNvSpPr/>
          <p:nvPr/>
        </p:nvSpPr>
        <p:spPr>
          <a:xfrm>
            <a:off x="724829" y="6383207"/>
            <a:ext cx="3912225" cy="369332"/>
          </a:xfrm>
          <a:prstGeom prst="rect">
            <a:avLst/>
          </a:prstGeom>
        </p:spPr>
        <p:txBody>
          <a:bodyPr wrap="none">
            <a:spAutoFit/>
          </a:bodyPr>
          <a:lstStyle/>
          <a:p>
            <a:r>
              <a:rPr lang="en-US" altLang="zh-CN" dirty="0">
                <a:solidFill>
                  <a:srgbClr val="006D21"/>
                </a:solidFill>
                <a:latin typeface="Arial" charset="0"/>
              </a:rPr>
              <a:t>https://</a:t>
            </a:r>
            <a:r>
              <a:rPr lang="en-US" altLang="zh-CN" dirty="0" err="1">
                <a:solidFill>
                  <a:srgbClr val="006D21"/>
                </a:solidFill>
                <a:latin typeface="Arial" charset="0"/>
              </a:rPr>
              <a:t>arxiv.org</a:t>
            </a:r>
            <a:r>
              <a:rPr lang="en-US" altLang="zh-CN" dirty="0">
                <a:solidFill>
                  <a:srgbClr val="006D21"/>
                </a:solidFill>
                <a:latin typeface="Arial" charset="0"/>
              </a:rPr>
              <a:t>/pdf/1406.2661v1.pdf</a:t>
            </a:r>
            <a:endParaRPr lang="zh-CN" altLang="en-US" dirty="0"/>
          </a:p>
        </p:txBody>
      </p:sp>
    </p:spTree>
    <p:extLst>
      <p:ext uri="{BB962C8B-B14F-4D97-AF65-F5344CB8AC3E}">
        <p14:creationId xmlns:p14="http://schemas.microsoft.com/office/powerpoint/2010/main" val="1477585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GAN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6146" name="Picture 2" descr="Generative Adversarial Neural Networks: when machine learning is a game">
            <a:extLst>
              <a:ext uri="{FF2B5EF4-FFF2-40B4-BE49-F238E27FC236}">
                <a16:creationId xmlns:a16="http://schemas.microsoft.com/office/drawing/2014/main" id="{063721CA-5F9D-A1F8-B9B6-81B50B957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188" y="881619"/>
            <a:ext cx="7356144" cy="488374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8AF178AE-CB24-AE17-8EFF-9AE70A866C86}"/>
              </a:ext>
            </a:extLst>
          </p:cNvPr>
          <p:cNvSpPr txBox="1"/>
          <p:nvPr/>
        </p:nvSpPr>
        <p:spPr>
          <a:xfrm>
            <a:off x="2640740" y="5452472"/>
            <a:ext cx="1524001" cy="369332"/>
          </a:xfrm>
          <a:prstGeom prst="rect">
            <a:avLst/>
          </a:prstGeom>
          <a:noFill/>
        </p:spPr>
        <p:txBody>
          <a:bodyPr wrap="square" rtlCol="0">
            <a:spAutoFit/>
          </a:bodyPr>
          <a:lstStyle/>
          <a:p>
            <a:r>
              <a:rPr kumimoji="1" lang="en-US" altLang="zh-CN" dirty="0"/>
              <a:t>Latent</a:t>
            </a:r>
            <a:r>
              <a:rPr kumimoji="1" lang="zh-CN" altLang="en-US" dirty="0"/>
              <a:t> </a:t>
            </a:r>
            <a:r>
              <a:rPr kumimoji="1" lang="en-US" altLang="zh-CN" dirty="0"/>
              <a:t>Space</a:t>
            </a:r>
            <a:endParaRPr kumimoji="1" lang="zh-CN" altLang="en-US" dirty="0"/>
          </a:p>
        </p:txBody>
      </p:sp>
      <p:sp>
        <p:nvSpPr>
          <p:cNvPr id="3" name="圆角矩形 2">
            <a:extLst>
              <a:ext uri="{FF2B5EF4-FFF2-40B4-BE49-F238E27FC236}">
                <a16:creationId xmlns:a16="http://schemas.microsoft.com/office/drawing/2014/main" id="{8191422B-2E5D-0A1C-182B-CA00EE8E63B9}"/>
              </a:ext>
            </a:extLst>
          </p:cNvPr>
          <p:cNvSpPr/>
          <p:nvPr/>
        </p:nvSpPr>
        <p:spPr>
          <a:xfrm>
            <a:off x="3739487" y="3753134"/>
            <a:ext cx="2047164" cy="2068670"/>
          </a:xfrm>
          <a:prstGeom prst="roundRect">
            <a:avLst/>
          </a:prstGeom>
          <a:solidFill>
            <a:srgbClr val="FF0000">
              <a:alpha val="17375"/>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D48FFB90-8E3B-182E-BE69-C4F32A70C37A}"/>
              </a:ext>
            </a:extLst>
          </p:cNvPr>
          <p:cNvSpPr/>
          <p:nvPr/>
        </p:nvSpPr>
        <p:spPr>
          <a:xfrm>
            <a:off x="724829" y="6326769"/>
            <a:ext cx="3912225" cy="369332"/>
          </a:xfrm>
          <a:prstGeom prst="rect">
            <a:avLst/>
          </a:prstGeom>
        </p:spPr>
        <p:txBody>
          <a:bodyPr wrap="none">
            <a:spAutoFit/>
          </a:bodyPr>
          <a:lstStyle/>
          <a:p>
            <a:r>
              <a:rPr lang="en-US" altLang="zh-CN" dirty="0">
                <a:solidFill>
                  <a:srgbClr val="006D21"/>
                </a:solidFill>
                <a:latin typeface="Arial" charset="0"/>
              </a:rPr>
              <a:t>https://</a:t>
            </a:r>
            <a:r>
              <a:rPr lang="en-US" altLang="zh-CN" dirty="0" err="1">
                <a:solidFill>
                  <a:srgbClr val="006D21"/>
                </a:solidFill>
                <a:latin typeface="Arial" charset="0"/>
              </a:rPr>
              <a:t>arxiv.org</a:t>
            </a:r>
            <a:r>
              <a:rPr lang="en-US" altLang="zh-CN" dirty="0">
                <a:solidFill>
                  <a:srgbClr val="006D21"/>
                </a:solidFill>
                <a:latin typeface="Arial" charset="0"/>
              </a:rPr>
              <a:t>/pdf/1406.2661v1.pdf</a:t>
            </a:r>
            <a:endParaRPr lang="zh-CN" altLang="en-US" dirty="0"/>
          </a:p>
        </p:txBody>
      </p:sp>
    </p:spTree>
    <p:extLst>
      <p:ext uri="{BB962C8B-B14F-4D97-AF65-F5344CB8AC3E}">
        <p14:creationId xmlns:p14="http://schemas.microsoft.com/office/powerpoint/2010/main" val="3564024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AIGC?</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050" name="Picture 2" descr="图片">
            <a:extLst>
              <a:ext uri="{FF2B5EF4-FFF2-40B4-BE49-F238E27FC236}">
                <a16:creationId xmlns:a16="http://schemas.microsoft.com/office/drawing/2014/main" id="{E0C0FE52-D41D-E593-D116-A6E2024B1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07063"/>
            <a:ext cx="4316419" cy="46722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图片">
            <a:extLst>
              <a:ext uri="{FF2B5EF4-FFF2-40B4-BE49-F238E27FC236}">
                <a16:creationId xmlns:a16="http://schemas.microsoft.com/office/drawing/2014/main" id="{55AB0C34-138C-CC45-1443-2E0123F2E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6419" y="1307063"/>
            <a:ext cx="7875582" cy="465998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7B37A4F-C32C-3244-4C8C-B25C62334F91}"/>
              </a:ext>
            </a:extLst>
          </p:cNvPr>
          <p:cNvSpPr txBox="1"/>
          <p:nvPr/>
        </p:nvSpPr>
        <p:spPr>
          <a:xfrm>
            <a:off x="0" y="6052199"/>
            <a:ext cx="8785225" cy="738664"/>
          </a:xfrm>
          <a:prstGeom prst="rect">
            <a:avLst/>
          </a:prstGeom>
          <a:noFill/>
        </p:spPr>
        <p:txBody>
          <a:bodyPr wrap="square">
            <a:spAutoFit/>
          </a:bodyPr>
          <a:lstStyle/>
          <a:p>
            <a:r>
              <a:rPr lang="en" altLang="zh-CN" sz="1400" b="0" i="0" dirty="0">
                <a:solidFill>
                  <a:srgbClr val="222222"/>
                </a:solidFill>
                <a:effectLst/>
                <a:latin typeface="system-ui"/>
              </a:rPr>
              <a:t>a Hacker and a witch sit together, Hacker working on a portable laptop computer, head covered by the hood, fire flare come out of computer screen, deep dark night, dark forest with tall trees with twisted branches, magical sparkling light in the air, 8K, sharp focus, studio photo, intricate details, highly detailed, by </a:t>
            </a:r>
            <a:r>
              <a:rPr lang="en" altLang="zh-CN" sz="1400" b="0" i="0" dirty="0" err="1">
                <a:solidFill>
                  <a:srgbClr val="222222"/>
                </a:solidFill>
                <a:effectLst/>
                <a:latin typeface="system-ui"/>
              </a:rPr>
              <a:t>greg</a:t>
            </a:r>
            <a:r>
              <a:rPr lang="en" altLang="zh-CN" sz="1400" b="0" i="0" dirty="0">
                <a:solidFill>
                  <a:srgbClr val="222222"/>
                </a:solidFill>
                <a:effectLst/>
                <a:latin typeface="system-ui"/>
              </a:rPr>
              <a:t> </a:t>
            </a:r>
            <a:r>
              <a:rPr lang="en" altLang="zh-CN" sz="1400" b="0" i="0" dirty="0" err="1">
                <a:solidFill>
                  <a:srgbClr val="222222"/>
                </a:solidFill>
                <a:effectLst/>
                <a:latin typeface="system-ui"/>
              </a:rPr>
              <a:t>rutkowski</a:t>
            </a:r>
            <a:r>
              <a:rPr lang="en" altLang="zh-CN" sz="1400" b="0" i="0" dirty="0">
                <a:solidFill>
                  <a:srgbClr val="222222"/>
                </a:solidFill>
                <a:effectLst/>
                <a:latin typeface="system-ui"/>
              </a:rPr>
              <a:t>"</a:t>
            </a:r>
            <a:endParaRPr lang="zh-CN" altLang="en-US" sz="1400" dirty="0"/>
          </a:p>
        </p:txBody>
      </p:sp>
    </p:spTree>
    <p:extLst>
      <p:ext uri="{BB962C8B-B14F-4D97-AF65-F5344CB8AC3E}">
        <p14:creationId xmlns:p14="http://schemas.microsoft.com/office/powerpoint/2010/main" val="1300541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Deconvolution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4" name="内容占位符 6">
            <a:extLst>
              <a:ext uri="{FF2B5EF4-FFF2-40B4-BE49-F238E27FC236}">
                <a16:creationId xmlns:a16="http://schemas.microsoft.com/office/drawing/2014/main" id="{CFD9384F-CA8C-F69E-9464-A3E401253B15}"/>
              </a:ext>
            </a:extLst>
          </p:cNvPr>
          <p:cNvPicPr>
            <a:picLocks noGrp="1" noChangeAspect="1"/>
          </p:cNvPicPr>
          <p:nvPr>
            <p:ph idx="1"/>
          </p:nvPr>
        </p:nvPicPr>
        <p:blipFill>
          <a:blip r:embed="rId4"/>
          <a:stretch>
            <a:fillRect/>
          </a:stretch>
        </p:blipFill>
        <p:spPr>
          <a:xfrm>
            <a:off x="527648" y="2227003"/>
            <a:ext cx="11448969" cy="3224892"/>
          </a:xfrm>
          <a:prstGeom prst="rect">
            <a:avLst/>
          </a:prstGeom>
          <a:ln>
            <a:solidFill>
              <a:schemeClr val="accent1">
                <a:shade val="50000"/>
              </a:schemeClr>
            </a:solidFill>
          </a:ln>
        </p:spPr>
      </p:pic>
      <p:sp>
        <p:nvSpPr>
          <p:cNvPr id="5" name="文本框 4">
            <a:extLst>
              <a:ext uri="{FF2B5EF4-FFF2-40B4-BE49-F238E27FC236}">
                <a16:creationId xmlns:a16="http://schemas.microsoft.com/office/drawing/2014/main" id="{866E58F4-FD9A-4BE7-F64C-561D460C7322}"/>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367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09344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Review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Convolution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3AC6005-F3EF-6D39-A26F-3BFDB7358B65}"/>
              </a:ext>
            </a:extLst>
          </p:cNvPr>
          <p:cNvPicPr>
            <a:picLocks noChangeAspect="1"/>
          </p:cNvPicPr>
          <p:nvPr/>
        </p:nvPicPr>
        <p:blipFill>
          <a:blip r:embed="rId4"/>
          <a:stretch>
            <a:fillRect/>
          </a:stretch>
        </p:blipFill>
        <p:spPr>
          <a:xfrm>
            <a:off x="1371598" y="2292471"/>
            <a:ext cx="9601201" cy="3055526"/>
          </a:xfrm>
          <a:prstGeom prst="rect">
            <a:avLst/>
          </a:prstGeom>
        </p:spPr>
      </p:pic>
      <p:sp>
        <p:nvSpPr>
          <p:cNvPr id="9" name="文本框 8">
            <a:extLst>
              <a:ext uri="{FF2B5EF4-FFF2-40B4-BE49-F238E27FC236}">
                <a16:creationId xmlns:a16="http://schemas.microsoft.com/office/drawing/2014/main" id="{0E85FD11-5B90-5AA3-67F1-7C5C1CE2B85A}"/>
              </a:ext>
            </a:extLst>
          </p:cNvPr>
          <p:cNvSpPr txBox="1"/>
          <p:nvPr/>
        </p:nvSpPr>
        <p:spPr>
          <a:xfrm>
            <a:off x="2544421" y="1549521"/>
            <a:ext cx="1739348" cy="923330"/>
          </a:xfrm>
          <a:prstGeom prst="rect">
            <a:avLst/>
          </a:prstGeom>
          <a:noFill/>
        </p:spPr>
        <p:txBody>
          <a:bodyPr wrap="square" rtlCol="0">
            <a:spAutoFit/>
          </a:bodyPr>
          <a:lstStyle/>
          <a:p>
            <a:pPr algn="ctr"/>
            <a:r>
              <a:rPr kumimoji="1" lang="zh-CN" altLang="en-US" dirty="0"/>
              <a:t>卷积层</a:t>
            </a:r>
          </a:p>
          <a:p>
            <a:pPr algn="ctr"/>
            <a:r>
              <a:rPr kumimoji="1" lang="en-US" altLang="zh-CN" dirty="0"/>
              <a:t>Convolutional layer(C1)</a:t>
            </a:r>
            <a:endParaRPr kumimoji="1" lang="zh-CN" altLang="en-US" dirty="0"/>
          </a:p>
        </p:txBody>
      </p:sp>
      <p:sp>
        <p:nvSpPr>
          <p:cNvPr id="11" name="文本框 10">
            <a:extLst>
              <a:ext uri="{FF2B5EF4-FFF2-40B4-BE49-F238E27FC236}">
                <a16:creationId xmlns:a16="http://schemas.microsoft.com/office/drawing/2014/main" id="{D806689B-8CC2-E2A8-2DEA-05B11E3CD99B}"/>
              </a:ext>
            </a:extLst>
          </p:cNvPr>
          <p:cNvSpPr txBox="1"/>
          <p:nvPr/>
        </p:nvSpPr>
        <p:spPr>
          <a:xfrm>
            <a:off x="3265715" y="4582398"/>
            <a:ext cx="1882756" cy="646331"/>
          </a:xfrm>
          <a:prstGeom prst="rect">
            <a:avLst/>
          </a:prstGeom>
          <a:noFill/>
        </p:spPr>
        <p:txBody>
          <a:bodyPr wrap="square" rtlCol="0">
            <a:spAutoFit/>
          </a:bodyPr>
          <a:lstStyle/>
          <a:p>
            <a:pPr algn="ctr"/>
            <a:r>
              <a:rPr kumimoji="1" lang="zh-CN" altLang="en-US" dirty="0"/>
              <a:t>池化层</a:t>
            </a:r>
            <a:endParaRPr kumimoji="1" lang="en-US" altLang="zh-CN" dirty="0"/>
          </a:p>
          <a:p>
            <a:pPr algn="ctr"/>
            <a:r>
              <a:rPr kumimoji="1" lang="en-US" altLang="zh-CN" dirty="0"/>
              <a:t>Pooling layer(P1)</a:t>
            </a:r>
            <a:endParaRPr kumimoji="1" lang="zh-CN" altLang="en-US" dirty="0"/>
          </a:p>
        </p:txBody>
      </p:sp>
      <p:sp>
        <p:nvSpPr>
          <p:cNvPr id="14" name="文本框 13">
            <a:extLst>
              <a:ext uri="{FF2B5EF4-FFF2-40B4-BE49-F238E27FC236}">
                <a16:creationId xmlns:a16="http://schemas.microsoft.com/office/drawing/2014/main" id="{4DBD449E-B42F-DF1A-DCC3-92581394D17F}"/>
              </a:ext>
            </a:extLst>
          </p:cNvPr>
          <p:cNvSpPr txBox="1"/>
          <p:nvPr/>
        </p:nvSpPr>
        <p:spPr>
          <a:xfrm>
            <a:off x="5029199" y="1844778"/>
            <a:ext cx="1033670" cy="646331"/>
          </a:xfrm>
          <a:prstGeom prst="rect">
            <a:avLst/>
          </a:prstGeom>
          <a:noFill/>
        </p:spPr>
        <p:txBody>
          <a:bodyPr wrap="square" rtlCol="0">
            <a:spAutoFit/>
          </a:bodyPr>
          <a:lstStyle/>
          <a:p>
            <a:pPr algn="ctr"/>
            <a:r>
              <a:rPr kumimoji="1" lang="zh-CN" altLang="en-US" dirty="0"/>
              <a:t>卷积层</a:t>
            </a:r>
            <a:r>
              <a:rPr kumimoji="1" lang="en-US" altLang="zh-CN" dirty="0"/>
              <a:t>(C2)</a:t>
            </a:r>
            <a:endParaRPr kumimoji="1" lang="zh-CN" altLang="en-US" dirty="0"/>
          </a:p>
        </p:txBody>
      </p:sp>
      <p:sp>
        <p:nvSpPr>
          <p:cNvPr id="15" name="文本框 14">
            <a:extLst>
              <a:ext uri="{FF2B5EF4-FFF2-40B4-BE49-F238E27FC236}">
                <a16:creationId xmlns:a16="http://schemas.microsoft.com/office/drawing/2014/main" id="{42858860-E36C-1AF3-3F48-A09AC690E728}"/>
              </a:ext>
            </a:extLst>
          </p:cNvPr>
          <p:cNvSpPr txBox="1"/>
          <p:nvPr/>
        </p:nvSpPr>
        <p:spPr>
          <a:xfrm>
            <a:off x="5724940" y="4582398"/>
            <a:ext cx="1033670" cy="646331"/>
          </a:xfrm>
          <a:prstGeom prst="rect">
            <a:avLst/>
          </a:prstGeom>
          <a:noFill/>
        </p:spPr>
        <p:txBody>
          <a:bodyPr wrap="square" rtlCol="0">
            <a:spAutoFit/>
          </a:bodyPr>
          <a:lstStyle/>
          <a:p>
            <a:pPr algn="ctr"/>
            <a:r>
              <a:rPr kumimoji="1" lang="zh-CN" altLang="en-US" dirty="0"/>
              <a:t>池化层</a:t>
            </a:r>
            <a:r>
              <a:rPr kumimoji="1" lang="en-US" altLang="zh-CN" dirty="0"/>
              <a:t>(P2)</a:t>
            </a:r>
            <a:endParaRPr kumimoji="1" lang="zh-CN" altLang="en-US" dirty="0"/>
          </a:p>
        </p:txBody>
      </p:sp>
      <p:sp>
        <p:nvSpPr>
          <p:cNvPr id="16" name="文本框 15">
            <a:extLst>
              <a:ext uri="{FF2B5EF4-FFF2-40B4-BE49-F238E27FC236}">
                <a16:creationId xmlns:a16="http://schemas.microsoft.com/office/drawing/2014/main" id="{3EABCD43-1642-AD69-BFF3-1EE978516F06}"/>
              </a:ext>
            </a:extLst>
          </p:cNvPr>
          <p:cNvSpPr txBox="1"/>
          <p:nvPr/>
        </p:nvSpPr>
        <p:spPr>
          <a:xfrm>
            <a:off x="6957391" y="2167943"/>
            <a:ext cx="1033670" cy="646331"/>
          </a:xfrm>
          <a:prstGeom prst="rect">
            <a:avLst/>
          </a:prstGeom>
          <a:noFill/>
        </p:spPr>
        <p:txBody>
          <a:bodyPr wrap="square" rtlCol="0">
            <a:spAutoFit/>
          </a:bodyPr>
          <a:lstStyle/>
          <a:p>
            <a:pPr algn="ctr"/>
            <a:r>
              <a:rPr kumimoji="1" lang="zh-CN" altLang="en-US" dirty="0"/>
              <a:t>卷积层</a:t>
            </a:r>
            <a:r>
              <a:rPr kumimoji="1" lang="en-US" altLang="zh-CN" dirty="0"/>
              <a:t>(C3)</a:t>
            </a:r>
            <a:endParaRPr kumimoji="1" lang="zh-CN" altLang="en-US" dirty="0"/>
          </a:p>
        </p:txBody>
      </p:sp>
      <p:sp>
        <p:nvSpPr>
          <p:cNvPr id="17" name="文本框 16">
            <a:extLst>
              <a:ext uri="{FF2B5EF4-FFF2-40B4-BE49-F238E27FC236}">
                <a16:creationId xmlns:a16="http://schemas.microsoft.com/office/drawing/2014/main" id="{DC002320-BDF8-A9B9-C184-AFCE1C9AF6E2}"/>
              </a:ext>
            </a:extLst>
          </p:cNvPr>
          <p:cNvSpPr txBox="1"/>
          <p:nvPr/>
        </p:nvSpPr>
        <p:spPr>
          <a:xfrm>
            <a:off x="7543800" y="4393643"/>
            <a:ext cx="1033670" cy="646331"/>
          </a:xfrm>
          <a:prstGeom prst="rect">
            <a:avLst/>
          </a:prstGeom>
          <a:noFill/>
        </p:spPr>
        <p:txBody>
          <a:bodyPr wrap="square" rtlCol="0">
            <a:spAutoFit/>
          </a:bodyPr>
          <a:lstStyle/>
          <a:p>
            <a:pPr algn="ctr"/>
            <a:r>
              <a:rPr kumimoji="1" lang="zh-CN" altLang="en-US" dirty="0"/>
              <a:t>池化层</a:t>
            </a:r>
            <a:r>
              <a:rPr kumimoji="1" lang="en-US" altLang="zh-CN" dirty="0"/>
              <a:t>(P3)</a:t>
            </a:r>
            <a:endParaRPr kumimoji="1" lang="zh-CN" altLang="en-US" dirty="0"/>
          </a:p>
        </p:txBody>
      </p:sp>
      <p:sp>
        <p:nvSpPr>
          <p:cNvPr id="18" name="文本框 17">
            <a:extLst>
              <a:ext uri="{FF2B5EF4-FFF2-40B4-BE49-F238E27FC236}">
                <a16:creationId xmlns:a16="http://schemas.microsoft.com/office/drawing/2014/main" id="{ADC16F45-98B5-EE37-26B5-835A2833406C}"/>
              </a:ext>
            </a:extLst>
          </p:cNvPr>
          <p:cNvSpPr txBox="1"/>
          <p:nvPr/>
        </p:nvSpPr>
        <p:spPr>
          <a:xfrm>
            <a:off x="8686798" y="2230207"/>
            <a:ext cx="1033670" cy="646331"/>
          </a:xfrm>
          <a:prstGeom prst="rect">
            <a:avLst/>
          </a:prstGeom>
          <a:noFill/>
        </p:spPr>
        <p:txBody>
          <a:bodyPr wrap="square" rtlCol="0">
            <a:spAutoFit/>
          </a:bodyPr>
          <a:lstStyle/>
          <a:p>
            <a:pPr algn="ctr"/>
            <a:r>
              <a:rPr kumimoji="1" lang="zh-CN" altLang="en-US" dirty="0"/>
              <a:t>卷积层</a:t>
            </a:r>
            <a:r>
              <a:rPr kumimoji="1" lang="en-US" altLang="zh-CN" dirty="0"/>
              <a:t>(C4)</a:t>
            </a:r>
            <a:endParaRPr kumimoji="1" lang="zh-CN" altLang="en-US" dirty="0"/>
          </a:p>
        </p:txBody>
      </p:sp>
      <p:sp>
        <p:nvSpPr>
          <p:cNvPr id="19" name="文本框 18">
            <a:extLst>
              <a:ext uri="{FF2B5EF4-FFF2-40B4-BE49-F238E27FC236}">
                <a16:creationId xmlns:a16="http://schemas.microsoft.com/office/drawing/2014/main" id="{46E923D8-CD9A-7A88-262A-0F9CF225D705}"/>
              </a:ext>
            </a:extLst>
          </p:cNvPr>
          <p:cNvSpPr txBox="1"/>
          <p:nvPr/>
        </p:nvSpPr>
        <p:spPr>
          <a:xfrm>
            <a:off x="9422295" y="4803444"/>
            <a:ext cx="1033670" cy="369332"/>
          </a:xfrm>
          <a:prstGeom prst="rect">
            <a:avLst/>
          </a:prstGeom>
          <a:noFill/>
        </p:spPr>
        <p:txBody>
          <a:bodyPr wrap="square" rtlCol="0">
            <a:spAutoFit/>
          </a:bodyPr>
          <a:lstStyle/>
          <a:p>
            <a:pPr algn="ctr"/>
            <a:r>
              <a:rPr kumimoji="1" lang="zh-CN" altLang="en-US" dirty="0"/>
              <a:t>特征层</a:t>
            </a:r>
          </a:p>
        </p:txBody>
      </p:sp>
      <p:sp>
        <p:nvSpPr>
          <p:cNvPr id="20" name="文本框 19">
            <a:extLst>
              <a:ext uri="{FF2B5EF4-FFF2-40B4-BE49-F238E27FC236}">
                <a16:creationId xmlns:a16="http://schemas.microsoft.com/office/drawing/2014/main" id="{B965E2C1-D880-03C3-9A11-A5765A22E9B2}"/>
              </a:ext>
            </a:extLst>
          </p:cNvPr>
          <p:cNvSpPr txBox="1"/>
          <p:nvPr/>
        </p:nvSpPr>
        <p:spPr>
          <a:xfrm>
            <a:off x="10286999" y="1858418"/>
            <a:ext cx="1033670" cy="369332"/>
          </a:xfrm>
          <a:prstGeom prst="rect">
            <a:avLst/>
          </a:prstGeom>
          <a:noFill/>
        </p:spPr>
        <p:txBody>
          <a:bodyPr wrap="square" rtlCol="0">
            <a:spAutoFit/>
          </a:bodyPr>
          <a:lstStyle/>
          <a:p>
            <a:pPr algn="ctr"/>
            <a:r>
              <a:rPr kumimoji="1" lang="zh-CN" altLang="en-US" dirty="0"/>
              <a:t>输出层</a:t>
            </a:r>
          </a:p>
        </p:txBody>
      </p:sp>
      <p:sp>
        <p:nvSpPr>
          <p:cNvPr id="21" name="文本框 20">
            <a:extLst>
              <a:ext uri="{FF2B5EF4-FFF2-40B4-BE49-F238E27FC236}">
                <a16:creationId xmlns:a16="http://schemas.microsoft.com/office/drawing/2014/main" id="{EE525705-681E-0244-6FAF-EFAB9A6F4FE2}"/>
              </a:ext>
            </a:extLst>
          </p:cNvPr>
          <p:cNvSpPr txBox="1"/>
          <p:nvPr/>
        </p:nvSpPr>
        <p:spPr>
          <a:xfrm>
            <a:off x="1510751" y="4867582"/>
            <a:ext cx="1033670" cy="369332"/>
          </a:xfrm>
          <a:prstGeom prst="rect">
            <a:avLst/>
          </a:prstGeom>
          <a:noFill/>
        </p:spPr>
        <p:txBody>
          <a:bodyPr wrap="square" rtlCol="0">
            <a:spAutoFit/>
          </a:bodyPr>
          <a:lstStyle/>
          <a:p>
            <a:pPr algn="ctr"/>
            <a:r>
              <a:rPr kumimoji="1" lang="zh-CN" altLang="en-US" dirty="0"/>
              <a:t>输入层</a:t>
            </a:r>
          </a:p>
        </p:txBody>
      </p:sp>
    </p:spTree>
    <p:extLst>
      <p:ext uri="{BB962C8B-B14F-4D97-AF65-F5344CB8AC3E}">
        <p14:creationId xmlns:p14="http://schemas.microsoft.com/office/powerpoint/2010/main" val="2790728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09344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Review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Convolution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2CAB629-3681-3D79-7E3D-0E0E190E2FD1}"/>
              </a:ext>
            </a:extLst>
          </p:cNvPr>
          <p:cNvPicPr>
            <a:picLocks noChangeAspect="1"/>
          </p:cNvPicPr>
          <p:nvPr/>
        </p:nvPicPr>
        <p:blipFill>
          <a:blip r:embed="rId4"/>
          <a:stretch>
            <a:fillRect/>
          </a:stretch>
        </p:blipFill>
        <p:spPr>
          <a:xfrm>
            <a:off x="2086427" y="2107473"/>
            <a:ext cx="3077336" cy="3077336"/>
          </a:xfrm>
          <a:prstGeom prst="rect">
            <a:avLst/>
          </a:prstGeom>
        </p:spPr>
      </p:pic>
      <p:sp>
        <p:nvSpPr>
          <p:cNvPr id="4" name="矩形 3">
            <a:extLst>
              <a:ext uri="{FF2B5EF4-FFF2-40B4-BE49-F238E27FC236}">
                <a16:creationId xmlns:a16="http://schemas.microsoft.com/office/drawing/2014/main" id="{2A87C7AA-24A3-3C09-ACF4-03D7295C53FA}"/>
              </a:ext>
            </a:extLst>
          </p:cNvPr>
          <p:cNvSpPr/>
          <p:nvPr/>
        </p:nvSpPr>
        <p:spPr>
          <a:xfrm>
            <a:off x="6337891" y="3399713"/>
            <a:ext cx="310243" cy="326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5" name="矩形 4">
            <a:extLst>
              <a:ext uri="{FF2B5EF4-FFF2-40B4-BE49-F238E27FC236}">
                <a16:creationId xmlns:a16="http://schemas.microsoft.com/office/drawing/2014/main" id="{95641C99-4884-0C81-747A-97306B8F8EE1}"/>
              </a:ext>
            </a:extLst>
          </p:cNvPr>
          <p:cNvSpPr/>
          <p:nvPr/>
        </p:nvSpPr>
        <p:spPr>
          <a:xfrm>
            <a:off x="6025110" y="3399714"/>
            <a:ext cx="310243" cy="326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13" name="矩形 12">
            <a:extLst>
              <a:ext uri="{FF2B5EF4-FFF2-40B4-BE49-F238E27FC236}">
                <a16:creationId xmlns:a16="http://schemas.microsoft.com/office/drawing/2014/main" id="{05E1F260-88F3-974A-11EE-E9951D41D536}"/>
              </a:ext>
            </a:extLst>
          </p:cNvPr>
          <p:cNvSpPr/>
          <p:nvPr/>
        </p:nvSpPr>
        <p:spPr>
          <a:xfrm>
            <a:off x="6647677" y="3393424"/>
            <a:ext cx="319320" cy="3265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2" name="矩形 21">
            <a:extLst>
              <a:ext uri="{FF2B5EF4-FFF2-40B4-BE49-F238E27FC236}">
                <a16:creationId xmlns:a16="http://schemas.microsoft.com/office/drawing/2014/main" id="{4D0B8B2B-0D50-F7C8-F3DF-91AB3C5CDA5C}"/>
              </a:ext>
            </a:extLst>
          </p:cNvPr>
          <p:cNvSpPr/>
          <p:nvPr/>
        </p:nvSpPr>
        <p:spPr>
          <a:xfrm>
            <a:off x="6354286" y="3732573"/>
            <a:ext cx="310243" cy="326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23" name="矩形 22">
            <a:extLst>
              <a:ext uri="{FF2B5EF4-FFF2-40B4-BE49-F238E27FC236}">
                <a16:creationId xmlns:a16="http://schemas.microsoft.com/office/drawing/2014/main" id="{A51916BE-5DE5-0BEB-84AB-06DE09429B40}"/>
              </a:ext>
            </a:extLst>
          </p:cNvPr>
          <p:cNvSpPr/>
          <p:nvPr/>
        </p:nvSpPr>
        <p:spPr>
          <a:xfrm>
            <a:off x="6035878" y="3744924"/>
            <a:ext cx="310243" cy="3265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1</a:t>
            </a:r>
            <a:endParaRPr kumimoji="1" lang="zh-CN" altLang="en-US" dirty="0">
              <a:solidFill>
                <a:schemeClr val="bg1"/>
              </a:solidFill>
            </a:endParaRPr>
          </a:p>
        </p:txBody>
      </p:sp>
      <p:sp>
        <p:nvSpPr>
          <p:cNvPr id="24" name="矩形 23">
            <a:extLst>
              <a:ext uri="{FF2B5EF4-FFF2-40B4-BE49-F238E27FC236}">
                <a16:creationId xmlns:a16="http://schemas.microsoft.com/office/drawing/2014/main" id="{CE8F2F82-7551-3240-9DD4-CBD6EA164E60}"/>
              </a:ext>
            </a:extLst>
          </p:cNvPr>
          <p:cNvSpPr/>
          <p:nvPr/>
        </p:nvSpPr>
        <p:spPr>
          <a:xfrm>
            <a:off x="6652215" y="3738685"/>
            <a:ext cx="310243" cy="326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25" name="矩形 24">
            <a:extLst>
              <a:ext uri="{FF2B5EF4-FFF2-40B4-BE49-F238E27FC236}">
                <a16:creationId xmlns:a16="http://schemas.microsoft.com/office/drawing/2014/main" id="{FBA1F2F1-7FE7-E6E6-61A6-233949FC2058}"/>
              </a:ext>
            </a:extLst>
          </p:cNvPr>
          <p:cNvSpPr/>
          <p:nvPr/>
        </p:nvSpPr>
        <p:spPr>
          <a:xfrm>
            <a:off x="6352834" y="4065433"/>
            <a:ext cx="310243" cy="326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a:t>
            </a:r>
            <a:endParaRPr kumimoji="1" lang="zh-CN" altLang="en-US" dirty="0">
              <a:solidFill>
                <a:schemeClr val="tx1"/>
              </a:solidFill>
            </a:endParaRPr>
          </a:p>
        </p:txBody>
      </p:sp>
      <p:sp>
        <p:nvSpPr>
          <p:cNvPr id="26" name="矩形 25">
            <a:extLst>
              <a:ext uri="{FF2B5EF4-FFF2-40B4-BE49-F238E27FC236}">
                <a16:creationId xmlns:a16="http://schemas.microsoft.com/office/drawing/2014/main" id="{054EDF69-4D28-AD18-7436-BB1833C6DAAA}"/>
              </a:ext>
            </a:extLst>
          </p:cNvPr>
          <p:cNvSpPr/>
          <p:nvPr/>
        </p:nvSpPr>
        <p:spPr>
          <a:xfrm>
            <a:off x="6040053" y="4065434"/>
            <a:ext cx="310243" cy="3265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7" name="矩形 26">
            <a:extLst>
              <a:ext uri="{FF2B5EF4-FFF2-40B4-BE49-F238E27FC236}">
                <a16:creationId xmlns:a16="http://schemas.microsoft.com/office/drawing/2014/main" id="{59F66ECB-84B9-B7FF-D6D7-5897200ABFDF}"/>
              </a:ext>
            </a:extLst>
          </p:cNvPr>
          <p:cNvSpPr/>
          <p:nvPr/>
        </p:nvSpPr>
        <p:spPr>
          <a:xfrm>
            <a:off x="6662620" y="4059144"/>
            <a:ext cx="319320" cy="32657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28" name="矩形 27">
            <a:extLst>
              <a:ext uri="{FF2B5EF4-FFF2-40B4-BE49-F238E27FC236}">
                <a16:creationId xmlns:a16="http://schemas.microsoft.com/office/drawing/2014/main" id="{A14DA801-F57D-4E45-0EA6-6E05593EBD46}"/>
              </a:ext>
            </a:extLst>
          </p:cNvPr>
          <p:cNvSpPr/>
          <p:nvPr/>
        </p:nvSpPr>
        <p:spPr>
          <a:xfrm>
            <a:off x="3318365" y="2119392"/>
            <a:ext cx="613459" cy="608308"/>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tx1"/>
                </a:solidFill>
              </a:rPr>
              <a:t>1</a:t>
            </a:r>
            <a:endParaRPr kumimoji="1" lang="zh-CN" altLang="en-US" sz="3600" b="1" dirty="0">
              <a:solidFill>
                <a:schemeClr val="tx1"/>
              </a:solidFill>
            </a:endParaRPr>
          </a:p>
        </p:txBody>
      </p:sp>
      <p:sp>
        <p:nvSpPr>
          <p:cNvPr id="29" name="矩形 28">
            <a:extLst>
              <a:ext uri="{FF2B5EF4-FFF2-40B4-BE49-F238E27FC236}">
                <a16:creationId xmlns:a16="http://schemas.microsoft.com/office/drawing/2014/main" id="{BC3C277C-2A28-3B77-5AFD-787924EC11E3}"/>
              </a:ext>
            </a:extLst>
          </p:cNvPr>
          <p:cNvSpPr/>
          <p:nvPr/>
        </p:nvSpPr>
        <p:spPr>
          <a:xfrm>
            <a:off x="3318364" y="2727994"/>
            <a:ext cx="613459" cy="608308"/>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tx1"/>
                </a:solidFill>
              </a:rPr>
              <a:t>1</a:t>
            </a:r>
            <a:endParaRPr kumimoji="1" lang="zh-CN" altLang="en-US" sz="3600" b="1" dirty="0">
              <a:solidFill>
                <a:schemeClr val="tx1"/>
              </a:solidFill>
            </a:endParaRPr>
          </a:p>
        </p:txBody>
      </p:sp>
      <p:sp>
        <p:nvSpPr>
          <p:cNvPr id="30" name="矩形 29">
            <a:extLst>
              <a:ext uri="{FF2B5EF4-FFF2-40B4-BE49-F238E27FC236}">
                <a16:creationId xmlns:a16="http://schemas.microsoft.com/office/drawing/2014/main" id="{7A187316-34B6-51D7-724D-567F78E66C51}"/>
              </a:ext>
            </a:extLst>
          </p:cNvPr>
          <p:cNvSpPr/>
          <p:nvPr/>
        </p:nvSpPr>
        <p:spPr>
          <a:xfrm>
            <a:off x="3318364" y="3338207"/>
            <a:ext cx="613459" cy="608308"/>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tx1"/>
                </a:solidFill>
              </a:rPr>
              <a:t>1</a:t>
            </a:r>
            <a:endParaRPr kumimoji="1" lang="zh-CN" altLang="en-US" sz="3600" b="1" dirty="0">
              <a:solidFill>
                <a:schemeClr val="tx1"/>
              </a:solidFill>
            </a:endParaRPr>
          </a:p>
        </p:txBody>
      </p:sp>
      <p:sp>
        <p:nvSpPr>
          <p:cNvPr id="31" name="矩形 30">
            <a:extLst>
              <a:ext uri="{FF2B5EF4-FFF2-40B4-BE49-F238E27FC236}">
                <a16:creationId xmlns:a16="http://schemas.microsoft.com/office/drawing/2014/main" id="{087095EC-8810-1782-364D-F00FC5417119}"/>
              </a:ext>
            </a:extLst>
          </p:cNvPr>
          <p:cNvSpPr/>
          <p:nvPr/>
        </p:nvSpPr>
        <p:spPr>
          <a:xfrm>
            <a:off x="2704904" y="2118734"/>
            <a:ext cx="613459" cy="608308"/>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tx1"/>
                </a:solidFill>
              </a:rPr>
              <a:t>1</a:t>
            </a:r>
            <a:endParaRPr kumimoji="1" lang="zh-CN" altLang="en-US" sz="3600" b="1" dirty="0">
              <a:solidFill>
                <a:schemeClr val="tx1"/>
              </a:solidFill>
            </a:endParaRPr>
          </a:p>
        </p:txBody>
      </p:sp>
      <p:sp>
        <p:nvSpPr>
          <p:cNvPr id="32" name="矩形 31">
            <a:extLst>
              <a:ext uri="{FF2B5EF4-FFF2-40B4-BE49-F238E27FC236}">
                <a16:creationId xmlns:a16="http://schemas.microsoft.com/office/drawing/2014/main" id="{1C39C64D-78A2-F8E6-44EC-ACBF964140DE}"/>
              </a:ext>
            </a:extLst>
          </p:cNvPr>
          <p:cNvSpPr/>
          <p:nvPr/>
        </p:nvSpPr>
        <p:spPr>
          <a:xfrm>
            <a:off x="2708779" y="2732783"/>
            <a:ext cx="613459" cy="608308"/>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tx1"/>
                </a:solidFill>
              </a:rPr>
              <a:t>1</a:t>
            </a:r>
            <a:endParaRPr kumimoji="1" lang="zh-CN" altLang="en-US" sz="3600" b="1" dirty="0">
              <a:solidFill>
                <a:schemeClr val="tx1"/>
              </a:solidFill>
            </a:endParaRPr>
          </a:p>
        </p:txBody>
      </p:sp>
      <p:sp>
        <p:nvSpPr>
          <p:cNvPr id="33" name="矩形 32">
            <a:extLst>
              <a:ext uri="{FF2B5EF4-FFF2-40B4-BE49-F238E27FC236}">
                <a16:creationId xmlns:a16="http://schemas.microsoft.com/office/drawing/2014/main" id="{8A590C2D-EE4A-F0D7-8ED8-18E2576D165E}"/>
              </a:ext>
            </a:extLst>
          </p:cNvPr>
          <p:cNvSpPr/>
          <p:nvPr/>
        </p:nvSpPr>
        <p:spPr>
          <a:xfrm>
            <a:off x="2097439" y="2123817"/>
            <a:ext cx="613459" cy="608308"/>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tx1"/>
                </a:solidFill>
              </a:rPr>
              <a:t>1</a:t>
            </a:r>
            <a:endParaRPr kumimoji="1" lang="zh-CN" altLang="en-US" sz="3600" b="1" dirty="0">
              <a:solidFill>
                <a:schemeClr val="tx1"/>
              </a:solidFill>
            </a:endParaRPr>
          </a:p>
        </p:txBody>
      </p:sp>
      <p:sp>
        <p:nvSpPr>
          <p:cNvPr id="34" name="矩形 33">
            <a:extLst>
              <a:ext uri="{FF2B5EF4-FFF2-40B4-BE49-F238E27FC236}">
                <a16:creationId xmlns:a16="http://schemas.microsoft.com/office/drawing/2014/main" id="{78F2937E-C9A3-CA84-FB84-D1FB44E29455}"/>
              </a:ext>
            </a:extLst>
          </p:cNvPr>
          <p:cNvSpPr/>
          <p:nvPr/>
        </p:nvSpPr>
        <p:spPr>
          <a:xfrm>
            <a:off x="2097438" y="2736439"/>
            <a:ext cx="613459" cy="608308"/>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tx1"/>
                </a:solidFill>
              </a:rPr>
              <a:t>0</a:t>
            </a:r>
            <a:endParaRPr kumimoji="1" lang="zh-CN" altLang="en-US" sz="3600" b="1" dirty="0">
              <a:solidFill>
                <a:schemeClr val="tx1"/>
              </a:solidFill>
            </a:endParaRPr>
          </a:p>
        </p:txBody>
      </p:sp>
      <p:sp>
        <p:nvSpPr>
          <p:cNvPr id="35" name="矩形 34">
            <a:extLst>
              <a:ext uri="{FF2B5EF4-FFF2-40B4-BE49-F238E27FC236}">
                <a16:creationId xmlns:a16="http://schemas.microsoft.com/office/drawing/2014/main" id="{CA607651-4FCE-2E1D-44B6-6A85D20F01A5}"/>
              </a:ext>
            </a:extLst>
          </p:cNvPr>
          <p:cNvSpPr/>
          <p:nvPr/>
        </p:nvSpPr>
        <p:spPr>
          <a:xfrm>
            <a:off x="2097853" y="3342919"/>
            <a:ext cx="613459" cy="608308"/>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tx1"/>
                </a:solidFill>
              </a:rPr>
              <a:t>0</a:t>
            </a:r>
            <a:endParaRPr kumimoji="1" lang="zh-CN" altLang="en-US" sz="3600" b="1" dirty="0">
              <a:solidFill>
                <a:schemeClr val="tx1"/>
              </a:solidFill>
            </a:endParaRPr>
          </a:p>
        </p:txBody>
      </p:sp>
      <p:sp>
        <p:nvSpPr>
          <p:cNvPr id="36" name="矩形 35">
            <a:extLst>
              <a:ext uri="{FF2B5EF4-FFF2-40B4-BE49-F238E27FC236}">
                <a16:creationId xmlns:a16="http://schemas.microsoft.com/office/drawing/2014/main" id="{92CF6D28-E7F2-4968-48A5-2B00133C84C0}"/>
              </a:ext>
            </a:extLst>
          </p:cNvPr>
          <p:cNvSpPr/>
          <p:nvPr/>
        </p:nvSpPr>
        <p:spPr>
          <a:xfrm>
            <a:off x="2710833" y="3348441"/>
            <a:ext cx="613459" cy="608308"/>
          </a:xfrm>
          <a:prstGeom prst="rect">
            <a:avLst/>
          </a:prstGeom>
          <a:solidFill>
            <a:srgbClr val="92D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solidFill>
                  <a:schemeClr val="tx1"/>
                </a:solidFill>
              </a:rPr>
              <a:t>1</a:t>
            </a:r>
            <a:endParaRPr kumimoji="1" lang="zh-CN" altLang="en-US" sz="3600" b="1" dirty="0">
              <a:solidFill>
                <a:schemeClr val="tx1"/>
              </a:solidFill>
            </a:endParaRPr>
          </a:p>
        </p:txBody>
      </p:sp>
      <p:sp>
        <p:nvSpPr>
          <p:cNvPr id="37" name="矩形 36">
            <a:extLst>
              <a:ext uri="{FF2B5EF4-FFF2-40B4-BE49-F238E27FC236}">
                <a16:creationId xmlns:a16="http://schemas.microsoft.com/office/drawing/2014/main" id="{7AB900E3-6F3D-2BFC-D30B-F7EDDEE1BB89}"/>
              </a:ext>
            </a:extLst>
          </p:cNvPr>
          <p:cNvSpPr/>
          <p:nvPr/>
        </p:nvSpPr>
        <p:spPr>
          <a:xfrm>
            <a:off x="8146991" y="3137297"/>
            <a:ext cx="483079" cy="5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38" name="矩形 37">
            <a:extLst>
              <a:ext uri="{FF2B5EF4-FFF2-40B4-BE49-F238E27FC236}">
                <a16:creationId xmlns:a16="http://schemas.microsoft.com/office/drawing/2014/main" id="{D5C5EE9D-B881-4DA6-C5C8-1DC9CF213752}"/>
              </a:ext>
            </a:extLst>
          </p:cNvPr>
          <p:cNvSpPr/>
          <p:nvPr/>
        </p:nvSpPr>
        <p:spPr>
          <a:xfrm>
            <a:off x="8630070" y="3134631"/>
            <a:ext cx="483079" cy="5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39" name="矩形 38">
            <a:extLst>
              <a:ext uri="{FF2B5EF4-FFF2-40B4-BE49-F238E27FC236}">
                <a16:creationId xmlns:a16="http://schemas.microsoft.com/office/drawing/2014/main" id="{59C6DA07-C608-75B9-501D-BFD45635E1E4}"/>
              </a:ext>
            </a:extLst>
          </p:cNvPr>
          <p:cNvSpPr/>
          <p:nvPr/>
        </p:nvSpPr>
        <p:spPr>
          <a:xfrm>
            <a:off x="9130402" y="3134630"/>
            <a:ext cx="483079" cy="5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40" name="矩形 39">
            <a:extLst>
              <a:ext uri="{FF2B5EF4-FFF2-40B4-BE49-F238E27FC236}">
                <a16:creationId xmlns:a16="http://schemas.microsoft.com/office/drawing/2014/main" id="{20897CD6-1DFD-0589-FECD-943C55F56EAE}"/>
              </a:ext>
            </a:extLst>
          </p:cNvPr>
          <p:cNvSpPr/>
          <p:nvPr/>
        </p:nvSpPr>
        <p:spPr>
          <a:xfrm>
            <a:off x="8146991" y="3654882"/>
            <a:ext cx="483079" cy="5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41" name="矩形 40">
            <a:extLst>
              <a:ext uri="{FF2B5EF4-FFF2-40B4-BE49-F238E27FC236}">
                <a16:creationId xmlns:a16="http://schemas.microsoft.com/office/drawing/2014/main" id="{F3205270-CD0E-05E7-AAC9-91B437B40E39}"/>
              </a:ext>
            </a:extLst>
          </p:cNvPr>
          <p:cNvSpPr/>
          <p:nvPr/>
        </p:nvSpPr>
        <p:spPr>
          <a:xfrm>
            <a:off x="8630070" y="3652216"/>
            <a:ext cx="483079" cy="5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42" name="矩形 41">
            <a:extLst>
              <a:ext uri="{FF2B5EF4-FFF2-40B4-BE49-F238E27FC236}">
                <a16:creationId xmlns:a16="http://schemas.microsoft.com/office/drawing/2014/main" id="{D74764C1-6EA3-892C-5557-D8E6CE879F18}"/>
              </a:ext>
            </a:extLst>
          </p:cNvPr>
          <p:cNvSpPr/>
          <p:nvPr/>
        </p:nvSpPr>
        <p:spPr>
          <a:xfrm>
            <a:off x="9130402" y="3652215"/>
            <a:ext cx="483079" cy="5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43" name="矩形 42">
            <a:extLst>
              <a:ext uri="{FF2B5EF4-FFF2-40B4-BE49-F238E27FC236}">
                <a16:creationId xmlns:a16="http://schemas.microsoft.com/office/drawing/2014/main" id="{97AA67CC-1230-B3C1-0926-AF8E775EDDF0}"/>
              </a:ext>
            </a:extLst>
          </p:cNvPr>
          <p:cNvSpPr/>
          <p:nvPr/>
        </p:nvSpPr>
        <p:spPr>
          <a:xfrm>
            <a:off x="8146991" y="4193446"/>
            <a:ext cx="483079" cy="5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44" name="矩形 43">
            <a:extLst>
              <a:ext uri="{FF2B5EF4-FFF2-40B4-BE49-F238E27FC236}">
                <a16:creationId xmlns:a16="http://schemas.microsoft.com/office/drawing/2014/main" id="{A8758C0C-F241-4597-BDD3-EBBEEBEB4776}"/>
              </a:ext>
            </a:extLst>
          </p:cNvPr>
          <p:cNvSpPr/>
          <p:nvPr/>
        </p:nvSpPr>
        <p:spPr>
          <a:xfrm>
            <a:off x="8630070" y="4190780"/>
            <a:ext cx="483079" cy="5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2</a:t>
            </a:r>
            <a:endParaRPr kumimoji="1" lang="zh-CN" altLang="en-US" dirty="0">
              <a:solidFill>
                <a:schemeClr val="tx1"/>
              </a:solidFill>
            </a:endParaRPr>
          </a:p>
        </p:txBody>
      </p:sp>
      <p:sp>
        <p:nvSpPr>
          <p:cNvPr id="45" name="矩形 44">
            <a:extLst>
              <a:ext uri="{FF2B5EF4-FFF2-40B4-BE49-F238E27FC236}">
                <a16:creationId xmlns:a16="http://schemas.microsoft.com/office/drawing/2014/main" id="{CD9B700B-7B0C-848E-9595-EDFB76405BB9}"/>
              </a:ext>
            </a:extLst>
          </p:cNvPr>
          <p:cNvSpPr/>
          <p:nvPr/>
        </p:nvSpPr>
        <p:spPr>
          <a:xfrm>
            <a:off x="9130402" y="4190779"/>
            <a:ext cx="483079" cy="517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3</a:t>
            </a:r>
            <a:endParaRPr kumimoji="1" lang="zh-CN" altLang="en-US" dirty="0">
              <a:solidFill>
                <a:schemeClr val="tx1"/>
              </a:solidFill>
            </a:endParaRPr>
          </a:p>
        </p:txBody>
      </p:sp>
      <p:sp>
        <p:nvSpPr>
          <p:cNvPr id="46" name="文本框 45">
            <a:extLst>
              <a:ext uri="{FF2B5EF4-FFF2-40B4-BE49-F238E27FC236}">
                <a16:creationId xmlns:a16="http://schemas.microsoft.com/office/drawing/2014/main" id="{5D8CFDB1-C2C3-A040-248E-9AB711BD7BB6}"/>
              </a:ext>
            </a:extLst>
          </p:cNvPr>
          <p:cNvSpPr txBox="1"/>
          <p:nvPr/>
        </p:nvSpPr>
        <p:spPr>
          <a:xfrm>
            <a:off x="5350253" y="3744924"/>
            <a:ext cx="558977" cy="369332"/>
          </a:xfrm>
          <a:prstGeom prst="rect">
            <a:avLst/>
          </a:prstGeom>
          <a:noFill/>
        </p:spPr>
        <p:txBody>
          <a:bodyPr wrap="square" rtlCol="0">
            <a:spAutoFit/>
          </a:bodyPr>
          <a:lstStyle/>
          <a:p>
            <a:r>
              <a:rPr kumimoji="1" lang="zh-CN" altLang="en-US" dirty="0"/>
              <a:t>＊</a:t>
            </a:r>
          </a:p>
        </p:txBody>
      </p:sp>
      <p:sp>
        <p:nvSpPr>
          <p:cNvPr id="47" name="右箭头 46">
            <a:extLst>
              <a:ext uri="{FF2B5EF4-FFF2-40B4-BE49-F238E27FC236}">
                <a16:creationId xmlns:a16="http://schemas.microsoft.com/office/drawing/2014/main" id="{6093C90F-B081-4CF9-8090-832E24771E8A}"/>
              </a:ext>
            </a:extLst>
          </p:cNvPr>
          <p:cNvSpPr/>
          <p:nvPr/>
        </p:nvSpPr>
        <p:spPr>
          <a:xfrm>
            <a:off x="7332453" y="3744924"/>
            <a:ext cx="448573" cy="314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60629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09344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Matrix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Product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&amp;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Convolution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66CE17-ED41-C74C-8FFA-F35D6830239C}"/>
              </a:ext>
            </a:extLst>
          </p:cNvPr>
          <p:cNvSpPr txBox="1"/>
          <p:nvPr/>
        </p:nvSpPr>
        <p:spPr>
          <a:xfrm>
            <a:off x="5240865" y="1126637"/>
            <a:ext cx="3285067" cy="369332"/>
          </a:xfrm>
          <a:prstGeom prst="rect">
            <a:avLst/>
          </a:prstGeom>
          <a:noFill/>
        </p:spPr>
        <p:txBody>
          <a:bodyPr wrap="square" rtlCol="0">
            <a:spAutoFit/>
          </a:bodyPr>
          <a:lstStyle/>
          <a:p>
            <a:r>
              <a:rPr kumimoji="1" lang="zh-CN" altLang="en-US" dirty="0"/>
              <a:t>卷积运算可以</a:t>
            </a:r>
            <a:r>
              <a:rPr kumimoji="1" lang="zh-CN" altLang="en-US"/>
              <a:t>看作矩阵相乘</a:t>
            </a:r>
          </a:p>
        </p:txBody>
      </p:sp>
      <p:graphicFrame>
        <p:nvGraphicFramePr>
          <p:cNvPr id="9" name="表格 8">
            <a:extLst>
              <a:ext uri="{FF2B5EF4-FFF2-40B4-BE49-F238E27FC236}">
                <a16:creationId xmlns:a16="http://schemas.microsoft.com/office/drawing/2014/main" id="{46A4E97C-BF50-0256-B6FE-30DEB6CB360C}"/>
              </a:ext>
            </a:extLst>
          </p:cNvPr>
          <p:cNvGraphicFramePr>
            <a:graphicFrameLocks noGrp="1"/>
          </p:cNvGraphicFramePr>
          <p:nvPr>
            <p:extLst>
              <p:ext uri="{D42A27DB-BD31-4B8C-83A1-F6EECF244321}">
                <p14:modId xmlns:p14="http://schemas.microsoft.com/office/powerpoint/2010/main" val="1540820639"/>
              </p:ext>
            </p:extLst>
          </p:nvPr>
        </p:nvGraphicFramePr>
        <p:xfrm>
          <a:off x="5592232" y="1769753"/>
          <a:ext cx="2057400" cy="2018268"/>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672756">
                <a:tc>
                  <a:txBody>
                    <a:bodyPr/>
                    <a:lstStyle/>
                    <a:p>
                      <a:pPr algn="ctr"/>
                      <a:r>
                        <a:rPr lang="en-US" altLang="zh-CN" dirty="0"/>
                        <a:t>w</a:t>
                      </a:r>
                      <a:r>
                        <a:rPr lang="en-US" altLang="zh-CN" baseline="-25000" dirty="0"/>
                        <a:t>0,0</a:t>
                      </a:r>
                      <a:endParaRPr lang="zh-CN" altLang="en-US" baseline="-25000" dirty="0"/>
                    </a:p>
                  </a:txBody>
                  <a:tcPr anchor="ctr">
                    <a:solidFill>
                      <a:srgbClr val="FF72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w</a:t>
                      </a:r>
                      <a:r>
                        <a:rPr lang="en-US" altLang="zh-CN" baseline="-25000" dirty="0"/>
                        <a:t>0,1</a:t>
                      </a:r>
                      <a:endParaRPr lang="zh-CN" altLang="en-US" baseline="-25000" dirty="0"/>
                    </a:p>
                  </a:txBody>
                  <a:tcPr anchor="ctr">
                    <a:solidFill>
                      <a:srgbClr val="FF72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w</a:t>
                      </a:r>
                      <a:r>
                        <a:rPr lang="en-US" altLang="zh-CN" baseline="-25000" dirty="0"/>
                        <a:t>0,2</a:t>
                      </a:r>
                      <a:endParaRPr lang="zh-CN" altLang="en-US" baseline="-25000" dirty="0"/>
                    </a:p>
                  </a:txBody>
                  <a:tcPr anchor="ctr">
                    <a:solidFill>
                      <a:srgbClr val="FF7200"/>
                    </a:solidFill>
                  </a:tcPr>
                </a:tc>
                <a:extLst>
                  <a:ext uri="{0D108BD9-81ED-4DB2-BD59-A6C34878D82A}">
                    <a16:rowId xmlns:a16="http://schemas.microsoft.com/office/drawing/2014/main" val="10000"/>
                  </a:ext>
                </a:extLst>
              </a:tr>
              <a:tr h="6727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w</a:t>
                      </a:r>
                      <a:r>
                        <a:rPr lang="en-US" altLang="zh-CN" baseline="-25000" dirty="0"/>
                        <a:t>1,0</a:t>
                      </a:r>
                      <a:endParaRPr lang="zh-CN" altLang="en-US" baseline="-25000" dirty="0"/>
                    </a:p>
                  </a:txBody>
                  <a:tcPr anchor="ctr">
                    <a:solidFill>
                      <a:srgbClr val="FF72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w</a:t>
                      </a:r>
                      <a:r>
                        <a:rPr lang="en-US" altLang="zh-CN" baseline="-25000" dirty="0"/>
                        <a:t>1,1</a:t>
                      </a:r>
                      <a:endParaRPr lang="zh-CN" altLang="en-US" baseline="-25000" dirty="0"/>
                    </a:p>
                  </a:txBody>
                  <a:tcPr anchor="ctr">
                    <a:solidFill>
                      <a:srgbClr val="FF72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w</a:t>
                      </a:r>
                      <a:r>
                        <a:rPr lang="en-US" altLang="zh-CN" baseline="-25000" dirty="0"/>
                        <a:t>1,2</a:t>
                      </a:r>
                      <a:endParaRPr lang="zh-CN" altLang="en-US" baseline="-25000" dirty="0"/>
                    </a:p>
                  </a:txBody>
                  <a:tcPr anchor="ctr">
                    <a:solidFill>
                      <a:srgbClr val="FF7200"/>
                    </a:solidFill>
                  </a:tcPr>
                </a:tc>
                <a:extLst>
                  <a:ext uri="{0D108BD9-81ED-4DB2-BD59-A6C34878D82A}">
                    <a16:rowId xmlns:a16="http://schemas.microsoft.com/office/drawing/2014/main" val="10001"/>
                  </a:ext>
                </a:extLst>
              </a:tr>
              <a:tr h="6727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w</a:t>
                      </a:r>
                      <a:r>
                        <a:rPr lang="en-US" altLang="zh-CN" baseline="-25000" dirty="0"/>
                        <a:t>2,0</a:t>
                      </a:r>
                      <a:endParaRPr lang="zh-CN" altLang="en-US" baseline="-25000" dirty="0"/>
                    </a:p>
                  </a:txBody>
                  <a:tcPr anchor="ctr">
                    <a:solidFill>
                      <a:srgbClr val="FF72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w</a:t>
                      </a:r>
                      <a:r>
                        <a:rPr lang="en-US" altLang="zh-CN" baseline="-25000" dirty="0"/>
                        <a:t>2,1</a:t>
                      </a:r>
                      <a:endParaRPr lang="zh-CN" altLang="en-US" baseline="-25000" dirty="0"/>
                    </a:p>
                  </a:txBody>
                  <a:tcPr anchor="ctr">
                    <a:solidFill>
                      <a:srgbClr val="FF72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t>w</a:t>
                      </a:r>
                      <a:r>
                        <a:rPr lang="en-US" altLang="zh-CN" baseline="-25000" dirty="0"/>
                        <a:t>2,2</a:t>
                      </a:r>
                      <a:endParaRPr lang="zh-CN" altLang="en-US" baseline="-25000" dirty="0"/>
                    </a:p>
                  </a:txBody>
                  <a:tcPr anchor="ctr">
                    <a:solidFill>
                      <a:srgbClr val="FF7200"/>
                    </a:solidFill>
                  </a:tcPr>
                </a:tc>
                <a:extLst>
                  <a:ext uri="{0D108BD9-81ED-4DB2-BD59-A6C34878D82A}">
                    <a16:rowId xmlns:a16="http://schemas.microsoft.com/office/drawing/2014/main" val="10002"/>
                  </a:ext>
                </a:extLst>
              </a:tr>
            </a:tbl>
          </a:graphicData>
        </a:graphic>
      </p:graphicFrame>
      <p:pic>
        <p:nvPicPr>
          <p:cNvPr id="11" name="图片 10">
            <a:extLst>
              <a:ext uri="{FF2B5EF4-FFF2-40B4-BE49-F238E27FC236}">
                <a16:creationId xmlns:a16="http://schemas.microsoft.com/office/drawing/2014/main" id="{32D4F566-1A87-7FCA-AD48-575FBE9E32C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9700" y="4555351"/>
            <a:ext cx="11912600" cy="1280994"/>
          </a:xfrm>
          <a:prstGeom prst="rect">
            <a:avLst/>
          </a:prstGeom>
        </p:spPr>
      </p:pic>
      <p:graphicFrame>
        <p:nvGraphicFramePr>
          <p:cNvPr id="14" name="表格 13">
            <a:extLst>
              <a:ext uri="{FF2B5EF4-FFF2-40B4-BE49-F238E27FC236}">
                <a16:creationId xmlns:a16="http://schemas.microsoft.com/office/drawing/2014/main" id="{2EE29C56-133C-B0C3-19A2-8C879A85CEAD}"/>
              </a:ext>
            </a:extLst>
          </p:cNvPr>
          <p:cNvGraphicFramePr>
            <a:graphicFrameLocks noGrp="1"/>
          </p:cNvGraphicFramePr>
          <p:nvPr>
            <p:extLst>
              <p:ext uri="{D42A27DB-BD31-4B8C-83A1-F6EECF244321}">
                <p14:modId xmlns:p14="http://schemas.microsoft.com/office/powerpoint/2010/main" val="3722624715"/>
              </p:ext>
            </p:extLst>
          </p:nvPr>
        </p:nvGraphicFramePr>
        <p:xfrm>
          <a:off x="1528233" y="1445581"/>
          <a:ext cx="2658536" cy="2730500"/>
        </p:xfrm>
        <a:graphic>
          <a:graphicData uri="http://schemas.openxmlformats.org/drawingml/2006/table">
            <a:tbl>
              <a:tblPr>
                <a:tableStyleId>{5C22544A-7EE6-4342-B048-85BDC9FD1C3A}</a:tableStyleId>
              </a:tblPr>
              <a:tblGrid>
                <a:gridCol w="664634">
                  <a:extLst>
                    <a:ext uri="{9D8B030D-6E8A-4147-A177-3AD203B41FA5}">
                      <a16:colId xmlns:a16="http://schemas.microsoft.com/office/drawing/2014/main" val="20000"/>
                    </a:ext>
                  </a:extLst>
                </a:gridCol>
                <a:gridCol w="664634">
                  <a:extLst>
                    <a:ext uri="{9D8B030D-6E8A-4147-A177-3AD203B41FA5}">
                      <a16:colId xmlns:a16="http://schemas.microsoft.com/office/drawing/2014/main" val="20001"/>
                    </a:ext>
                  </a:extLst>
                </a:gridCol>
                <a:gridCol w="664634">
                  <a:extLst>
                    <a:ext uri="{9D8B030D-6E8A-4147-A177-3AD203B41FA5}">
                      <a16:colId xmlns:a16="http://schemas.microsoft.com/office/drawing/2014/main" val="20002"/>
                    </a:ext>
                  </a:extLst>
                </a:gridCol>
                <a:gridCol w="664634">
                  <a:extLst>
                    <a:ext uri="{9D8B030D-6E8A-4147-A177-3AD203B41FA5}">
                      <a16:colId xmlns:a16="http://schemas.microsoft.com/office/drawing/2014/main" val="20003"/>
                    </a:ext>
                  </a:extLst>
                </a:gridCol>
              </a:tblGrid>
              <a:tr h="682625">
                <a:tc>
                  <a:txBody>
                    <a:bodyPr/>
                    <a:lstStyle/>
                    <a:p>
                      <a:pPr algn="ct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extLst>
                  <a:ext uri="{0D108BD9-81ED-4DB2-BD59-A6C34878D82A}">
                    <a16:rowId xmlns:a16="http://schemas.microsoft.com/office/drawing/2014/main" val="10000"/>
                  </a:ext>
                </a:extLst>
              </a:tr>
              <a:tr h="6826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extLst>
                  <a:ext uri="{0D108BD9-81ED-4DB2-BD59-A6C34878D82A}">
                    <a16:rowId xmlns:a16="http://schemas.microsoft.com/office/drawing/2014/main" val="10001"/>
                  </a:ext>
                </a:extLst>
              </a:tr>
              <a:tr h="6826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extLst>
                  <a:ext uri="{0D108BD9-81ED-4DB2-BD59-A6C34878D82A}">
                    <a16:rowId xmlns:a16="http://schemas.microsoft.com/office/drawing/2014/main" val="10002"/>
                  </a:ext>
                </a:extLst>
              </a:tr>
              <a:tr h="6826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rgbClr val="0070C0"/>
                    </a:solidFill>
                  </a:tcPr>
                </a:tc>
                <a:extLst>
                  <a:ext uri="{0D108BD9-81ED-4DB2-BD59-A6C34878D82A}">
                    <a16:rowId xmlns:a16="http://schemas.microsoft.com/office/drawing/2014/main" val="10003"/>
                  </a:ext>
                </a:extLst>
              </a:tr>
            </a:tbl>
          </a:graphicData>
        </a:graphic>
      </p:graphicFrame>
      <p:graphicFrame>
        <p:nvGraphicFramePr>
          <p:cNvPr id="15" name="表格 14">
            <a:extLst>
              <a:ext uri="{FF2B5EF4-FFF2-40B4-BE49-F238E27FC236}">
                <a16:creationId xmlns:a16="http://schemas.microsoft.com/office/drawing/2014/main" id="{D52240EC-402E-0BF7-0289-83F1A1BAA42A}"/>
              </a:ext>
            </a:extLst>
          </p:cNvPr>
          <p:cNvGraphicFramePr>
            <a:graphicFrameLocks noGrp="1"/>
          </p:cNvGraphicFramePr>
          <p:nvPr>
            <p:extLst>
              <p:ext uri="{D42A27DB-BD31-4B8C-83A1-F6EECF244321}">
                <p14:modId xmlns:p14="http://schemas.microsoft.com/office/powerpoint/2010/main" val="3512724694"/>
              </p:ext>
            </p:extLst>
          </p:nvPr>
        </p:nvGraphicFramePr>
        <p:xfrm>
          <a:off x="9012765" y="1899063"/>
          <a:ext cx="1772356" cy="1820334"/>
        </p:xfrm>
        <a:graphic>
          <a:graphicData uri="http://schemas.openxmlformats.org/drawingml/2006/table">
            <a:tbl>
              <a:tblPr>
                <a:tableStyleId>{5C22544A-7EE6-4342-B048-85BDC9FD1C3A}</a:tableStyleId>
              </a:tblPr>
              <a:tblGrid>
                <a:gridCol w="886178">
                  <a:extLst>
                    <a:ext uri="{9D8B030D-6E8A-4147-A177-3AD203B41FA5}">
                      <a16:colId xmlns:a16="http://schemas.microsoft.com/office/drawing/2014/main" val="20000"/>
                    </a:ext>
                  </a:extLst>
                </a:gridCol>
                <a:gridCol w="886178">
                  <a:extLst>
                    <a:ext uri="{9D8B030D-6E8A-4147-A177-3AD203B41FA5}">
                      <a16:colId xmlns:a16="http://schemas.microsoft.com/office/drawing/2014/main" val="20001"/>
                    </a:ext>
                  </a:extLst>
                </a:gridCol>
              </a:tblGrid>
              <a:tr h="9101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chemeClr val="accent6">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chemeClr val="accent6">
                        <a:lumMod val="75000"/>
                      </a:schemeClr>
                    </a:solidFill>
                  </a:tcPr>
                </a:tc>
                <a:extLst>
                  <a:ext uri="{0D108BD9-81ED-4DB2-BD59-A6C34878D82A}">
                    <a16:rowId xmlns:a16="http://schemas.microsoft.com/office/drawing/2014/main" val="10000"/>
                  </a:ext>
                </a:extLst>
              </a:tr>
              <a:tr h="9101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chemeClr val="accent6">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baseline="-25000" dirty="0"/>
                    </a:p>
                  </a:txBody>
                  <a:tcPr anchor="ctr">
                    <a:solidFill>
                      <a:schemeClr val="accent6">
                        <a:lumMod val="75000"/>
                      </a:schemeClr>
                    </a:solidFill>
                  </a:tcPr>
                </a:tc>
                <a:extLst>
                  <a:ext uri="{0D108BD9-81ED-4DB2-BD59-A6C34878D82A}">
                    <a16:rowId xmlns:a16="http://schemas.microsoft.com/office/drawing/2014/main" val="10001"/>
                  </a:ext>
                </a:extLst>
              </a:tr>
            </a:tbl>
          </a:graphicData>
        </a:graphic>
      </p:graphicFrame>
      <p:sp>
        <p:nvSpPr>
          <p:cNvPr id="16" name="下箭头 15">
            <a:extLst>
              <a:ext uri="{FF2B5EF4-FFF2-40B4-BE49-F238E27FC236}">
                <a16:creationId xmlns:a16="http://schemas.microsoft.com/office/drawing/2014/main" id="{93B243EC-5549-3165-6ED8-727801D58375}"/>
              </a:ext>
            </a:extLst>
          </p:cNvPr>
          <p:cNvSpPr/>
          <p:nvPr/>
        </p:nvSpPr>
        <p:spPr>
          <a:xfrm>
            <a:off x="6358465" y="3898701"/>
            <a:ext cx="524933" cy="517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91905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09344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Definition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Deconvolution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DBEB772-9B4E-AD6D-20F3-6A61BEBAADB2}"/>
                  </a:ext>
                </a:extLst>
              </p:cNvPr>
              <p:cNvSpPr txBox="1"/>
              <p:nvPr/>
            </p:nvSpPr>
            <p:spPr>
              <a:xfrm>
                <a:off x="6096000" y="2090772"/>
                <a:ext cx="12900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𝑌</m:t>
                      </m:r>
                      <m:r>
                        <a:rPr kumimoji="1" lang="en-US" altLang="zh-CN" sz="2400" b="0" i="1" smtClean="0">
                          <a:latin typeface="Cambria Math" charset="0"/>
                        </a:rPr>
                        <m:t>=</m:t>
                      </m:r>
                      <m:r>
                        <a:rPr kumimoji="1" lang="en-US" altLang="zh-CN" sz="2400" b="0" i="1" smtClean="0">
                          <a:latin typeface="Cambria Math" charset="0"/>
                        </a:rPr>
                        <m:t>𝐶</m:t>
                      </m:r>
                      <m:r>
                        <a:rPr kumimoji="1" lang="en-US" altLang="zh-CN" sz="2400" b="0" i="1" smtClean="0">
                          <a:latin typeface="Cambria Math" charset="0"/>
                          <a:ea typeface="Cambria Math" charset="0"/>
                          <a:cs typeface="Cambria Math" charset="0"/>
                        </a:rPr>
                        <m:t>∙</m:t>
                      </m:r>
                      <m:r>
                        <a:rPr kumimoji="1" lang="en-US" altLang="zh-CN" sz="2400" b="0" i="1" smtClean="0">
                          <a:latin typeface="Cambria Math" charset="0"/>
                        </a:rPr>
                        <m:t>𝑋</m:t>
                      </m:r>
                    </m:oMath>
                  </m:oMathPara>
                </a14:m>
                <a:endParaRPr kumimoji="1" lang="zh-CN" altLang="en-US" sz="2400" dirty="0"/>
              </a:p>
            </p:txBody>
          </p:sp>
        </mc:Choice>
        <mc:Fallback xmlns="">
          <p:sp>
            <p:nvSpPr>
              <p:cNvPr id="3" name="文本框 2">
                <a:extLst>
                  <a:ext uri="{FF2B5EF4-FFF2-40B4-BE49-F238E27FC236}">
                    <a16:creationId xmlns:a16="http://schemas.microsoft.com/office/drawing/2014/main" id="{2DBEB772-9B4E-AD6D-20F3-6A61BEBAADB2}"/>
                  </a:ext>
                </a:extLst>
              </p:cNvPr>
              <p:cNvSpPr txBox="1">
                <a:spLocks noRot="1" noChangeAspect="1" noMove="1" noResize="1" noEditPoints="1" noAdjustHandles="1" noChangeArrowheads="1" noChangeShapeType="1" noTextEdit="1"/>
              </p:cNvSpPr>
              <p:nvPr/>
            </p:nvSpPr>
            <p:spPr>
              <a:xfrm>
                <a:off x="6096000" y="2090772"/>
                <a:ext cx="1290097" cy="369332"/>
              </a:xfrm>
              <a:prstGeom prst="rect">
                <a:avLst/>
              </a:prstGeom>
              <a:blipFill>
                <a:blip r:embed="rId4"/>
                <a:stretch>
                  <a:fillRect l="-5882" r="-4902"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58EAF7D-0646-57B2-5852-2456C11A68B4}"/>
                  </a:ext>
                </a:extLst>
              </p:cNvPr>
              <p:cNvSpPr txBox="1"/>
              <p:nvPr/>
            </p:nvSpPr>
            <p:spPr>
              <a:xfrm>
                <a:off x="6096000" y="2950865"/>
                <a:ext cx="3474476" cy="78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0" i="1" smtClean="0">
                              <a:latin typeface="Cambria Math" panose="02040503050406030204" pitchFamily="18" charset="0"/>
                              <a:ea typeface="Cambria Math" charset="0"/>
                              <a:cs typeface="Cambria Math" charset="0"/>
                            </a:rPr>
                          </m:ctrlPr>
                        </m:sSubPr>
                        <m:e>
                          <m:r>
                            <a:rPr kumimoji="1" lang="en-US" altLang="zh-CN" sz="2400" i="1">
                              <a:latin typeface="Cambria Math" charset="0"/>
                              <a:ea typeface="Cambria Math" charset="0"/>
                              <a:cs typeface="Cambria Math" charset="0"/>
                            </a:rPr>
                            <m:t>𝛿</m:t>
                          </m:r>
                        </m:e>
                        <m:sub>
                          <m:r>
                            <a:rPr kumimoji="1" lang="en-US" altLang="zh-CN" sz="2400" b="0" i="1" smtClean="0">
                              <a:latin typeface="Cambria Math" charset="0"/>
                              <a:ea typeface="Cambria Math" charset="0"/>
                              <a:cs typeface="Cambria Math" charset="0"/>
                            </a:rPr>
                            <m:t>𝑋</m:t>
                          </m:r>
                        </m:sub>
                      </m:sSub>
                      <m:r>
                        <a:rPr kumimoji="1" lang="en-US" altLang="zh-CN" sz="2400" b="0" i="1" smtClean="0">
                          <a:latin typeface="Cambria Math" charset="0"/>
                        </a:rPr>
                        <m:t>=</m:t>
                      </m:r>
                      <m:sSup>
                        <m:sSupPr>
                          <m:ctrlPr>
                            <a:rPr kumimoji="1" lang="en-US" altLang="zh-CN" sz="2400" b="0" i="1" smtClean="0">
                              <a:latin typeface="Cambria Math" panose="02040503050406030204" pitchFamily="18" charset="0"/>
                            </a:rPr>
                          </m:ctrlPr>
                        </m:sSupPr>
                        <m:e>
                          <m:d>
                            <m:dPr>
                              <m:ctrlPr>
                                <a:rPr kumimoji="1" lang="en-US" altLang="zh-CN" sz="2400" b="0" i="1" smtClean="0">
                                  <a:latin typeface="Cambria Math" panose="02040503050406030204" pitchFamily="18" charset="0"/>
                                </a:rPr>
                              </m:ctrlPr>
                            </m:dPr>
                            <m:e>
                              <m:f>
                                <m:fPr>
                                  <m:ctrlPr>
                                    <a:rPr kumimoji="1" lang="en-US" altLang="zh-CN" sz="2400" i="1">
                                      <a:latin typeface="Cambria Math" panose="02040503050406030204" pitchFamily="18" charset="0"/>
                                    </a:rPr>
                                  </m:ctrlPr>
                                </m:fPr>
                                <m:num>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𝑌</m:t>
                                  </m:r>
                                </m:num>
                                <m:den>
                                  <m:r>
                                    <a:rPr kumimoji="1" lang="en-US" altLang="zh-CN" sz="2400" i="1">
                                      <a:latin typeface="Cambria Math" charset="0"/>
                                      <a:ea typeface="Cambria Math" charset="0"/>
                                      <a:cs typeface="Cambria Math" charset="0"/>
                                    </a:rPr>
                                    <m:t>𝜕</m:t>
                                  </m:r>
                                  <m:r>
                                    <a:rPr kumimoji="1" lang="en-US" altLang="zh-CN" sz="2400" i="1">
                                      <a:latin typeface="Cambria Math" charset="0"/>
                                      <a:ea typeface="Cambria Math" charset="0"/>
                                      <a:cs typeface="Cambria Math" charset="0"/>
                                    </a:rPr>
                                    <m:t>𝑋</m:t>
                                  </m:r>
                                </m:den>
                              </m:f>
                            </m:e>
                          </m:d>
                        </m:e>
                        <m:sup>
                          <m:r>
                            <a:rPr kumimoji="1" lang="en-US" altLang="zh-CN" sz="2400" b="0" i="1" smtClean="0">
                              <a:latin typeface="Cambria Math" charset="0"/>
                            </a:rPr>
                            <m:t>𝑇</m:t>
                          </m:r>
                        </m:sup>
                      </m:sSup>
                      <m:r>
                        <a:rPr kumimoji="1" lang="en-US" altLang="zh-CN" sz="2400" i="1">
                          <a:latin typeface="Cambria Math" charset="0"/>
                          <a:ea typeface="Cambria Math" charset="0"/>
                          <a:cs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r>
                            <a:rPr kumimoji="1" lang="en-US" altLang="zh-CN" sz="2400" i="1">
                              <a:latin typeface="Cambria Math" charset="0"/>
                              <a:ea typeface="Cambria Math" charset="0"/>
                              <a:cs typeface="Cambria Math" charset="0"/>
                            </a:rPr>
                            <m:t>𝛿</m:t>
                          </m:r>
                        </m:e>
                        <m:sub>
                          <m:r>
                            <a:rPr kumimoji="1" lang="en-US" altLang="zh-CN" sz="2400" b="0" i="1" smtClean="0">
                              <a:latin typeface="Cambria Math" charset="0"/>
                              <a:ea typeface="Cambria Math" charset="0"/>
                              <a:cs typeface="Cambria Math" charset="0"/>
                            </a:rPr>
                            <m:t>𝑌</m:t>
                          </m:r>
                        </m:sub>
                      </m:sSub>
                      <m:r>
                        <a:rPr kumimoji="1" lang="en-US" altLang="zh-CN" sz="2400" b="0" i="1" smtClean="0">
                          <a:latin typeface="Cambria Math" charset="0"/>
                        </a:rPr>
                        <m:t>=</m:t>
                      </m:r>
                      <m:sSup>
                        <m:sSupPr>
                          <m:ctrlPr>
                            <a:rPr kumimoji="1" lang="en-US" altLang="zh-CN" sz="2400" b="0" i="1" smtClean="0">
                              <a:latin typeface="Cambria Math" panose="02040503050406030204" pitchFamily="18" charset="0"/>
                            </a:rPr>
                          </m:ctrlPr>
                        </m:sSupPr>
                        <m:e>
                          <m:r>
                            <a:rPr kumimoji="1" lang="en-US" altLang="zh-CN" sz="2400" b="0" i="1" smtClean="0">
                              <a:latin typeface="Cambria Math" charset="0"/>
                            </a:rPr>
                            <m:t>𝐶</m:t>
                          </m:r>
                        </m:e>
                        <m:sup>
                          <m:r>
                            <a:rPr kumimoji="1" lang="en-US" altLang="zh-CN" sz="2400" b="0" i="1" smtClean="0">
                              <a:latin typeface="Cambria Math" charset="0"/>
                            </a:rPr>
                            <m:t>𝑇</m:t>
                          </m:r>
                        </m:sup>
                      </m:sSup>
                      <m:r>
                        <a:rPr kumimoji="1" lang="en-US" altLang="zh-CN" sz="2400" b="0" i="1" smtClean="0">
                          <a:latin typeface="Cambria Math" charset="0"/>
                          <a:ea typeface="Cambria Math" charset="0"/>
                          <a:cs typeface="Cambria Math" charset="0"/>
                        </a:rPr>
                        <m:t>∙</m:t>
                      </m:r>
                      <m:sSub>
                        <m:sSubPr>
                          <m:ctrlPr>
                            <a:rPr kumimoji="1" lang="en-US" altLang="zh-CN" sz="2400" i="1">
                              <a:latin typeface="Cambria Math" panose="02040503050406030204" pitchFamily="18" charset="0"/>
                              <a:ea typeface="Cambria Math" charset="0"/>
                              <a:cs typeface="Cambria Math" charset="0"/>
                            </a:rPr>
                          </m:ctrlPr>
                        </m:sSubPr>
                        <m:e>
                          <m:r>
                            <a:rPr kumimoji="1" lang="en-US" altLang="zh-CN" sz="2400" i="1">
                              <a:latin typeface="Cambria Math" charset="0"/>
                              <a:ea typeface="Cambria Math" charset="0"/>
                              <a:cs typeface="Cambria Math" charset="0"/>
                            </a:rPr>
                            <m:t>𝛿</m:t>
                          </m:r>
                        </m:e>
                        <m:sub>
                          <m:r>
                            <a:rPr kumimoji="1" lang="en-US" altLang="zh-CN" sz="2400" b="0" i="1" smtClean="0">
                              <a:latin typeface="Cambria Math" charset="0"/>
                              <a:ea typeface="Cambria Math" charset="0"/>
                              <a:cs typeface="Cambria Math" charset="0"/>
                            </a:rPr>
                            <m:t>𝑌</m:t>
                          </m:r>
                        </m:sub>
                      </m:sSub>
                    </m:oMath>
                  </m:oMathPara>
                </a14:m>
                <a:endParaRPr kumimoji="1" lang="en-US" altLang="zh-CN" sz="2400" dirty="0">
                  <a:ea typeface="Cambria Math" charset="0"/>
                  <a:cs typeface="Cambria Math" charset="0"/>
                </a:endParaRPr>
              </a:p>
            </p:txBody>
          </p:sp>
        </mc:Choice>
        <mc:Fallback xmlns="">
          <p:sp>
            <p:nvSpPr>
              <p:cNvPr id="4" name="文本框 3">
                <a:extLst>
                  <a:ext uri="{FF2B5EF4-FFF2-40B4-BE49-F238E27FC236}">
                    <a16:creationId xmlns:a16="http://schemas.microsoft.com/office/drawing/2014/main" id="{158EAF7D-0646-57B2-5852-2456C11A68B4}"/>
                  </a:ext>
                </a:extLst>
              </p:cNvPr>
              <p:cNvSpPr txBox="1">
                <a:spLocks noRot="1" noChangeAspect="1" noMove="1" noResize="1" noEditPoints="1" noAdjustHandles="1" noChangeArrowheads="1" noChangeShapeType="1" noTextEdit="1"/>
              </p:cNvSpPr>
              <p:nvPr/>
            </p:nvSpPr>
            <p:spPr>
              <a:xfrm>
                <a:off x="6096000" y="2950865"/>
                <a:ext cx="3474476" cy="783291"/>
              </a:xfrm>
              <a:prstGeom prst="rect">
                <a:avLst/>
              </a:prstGeom>
              <a:blipFill>
                <a:blip r:embed="rId5"/>
                <a:stretch>
                  <a:fillRect l="-1825" b="-95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6813E72-3771-1E6D-2BA6-3FAF9E663FD8}"/>
                  </a:ext>
                </a:extLst>
              </p:cNvPr>
              <p:cNvSpPr txBox="1"/>
              <p:nvPr/>
            </p:nvSpPr>
            <p:spPr>
              <a:xfrm>
                <a:off x="6096000" y="4171169"/>
                <a:ext cx="10511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𝐷</m:t>
                      </m:r>
                      <m:r>
                        <a:rPr kumimoji="1" lang="en-US" altLang="zh-CN" sz="2400" b="0" i="1" smtClean="0">
                          <a:latin typeface="Cambria Math" charset="0"/>
                        </a:rPr>
                        <m:t>=</m:t>
                      </m:r>
                      <m:sSup>
                        <m:sSupPr>
                          <m:ctrlPr>
                            <a:rPr kumimoji="1" lang="en-US" altLang="zh-CN" sz="2400" b="0" i="1" smtClean="0">
                              <a:latin typeface="Cambria Math" panose="02040503050406030204" pitchFamily="18" charset="0"/>
                            </a:rPr>
                          </m:ctrlPr>
                        </m:sSupPr>
                        <m:e>
                          <m:r>
                            <a:rPr kumimoji="1" lang="en-US" altLang="zh-CN" sz="2400" b="0" i="1" smtClean="0">
                              <a:latin typeface="Cambria Math" charset="0"/>
                            </a:rPr>
                            <m:t>𝐶</m:t>
                          </m:r>
                        </m:e>
                        <m:sup>
                          <m:r>
                            <a:rPr kumimoji="1" lang="en-US" altLang="zh-CN" sz="2400" b="0" i="1" smtClean="0">
                              <a:latin typeface="Cambria Math" charset="0"/>
                            </a:rPr>
                            <m:t>𝑇</m:t>
                          </m:r>
                        </m:sup>
                      </m:sSup>
                    </m:oMath>
                  </m:oMathPara>
                </a14:m>
                <a:endParaRPr kumimoji="1" lang="zh-CN" altLang="en-US" sz="2400" dirty="0"/>
              </a:p>
            </p:txBody>
          </p:sp>
        </mc:Choice>
        <mc:Fallback xmlns="">
          <p:sp>
            <p:nvSpPr>
              <p:cNvPr id="5" name="文本框 4">
                <a:extLst>
                  <a:ext uri="{FF2B5EF4-FFF2-40B4-BE49-F238E27FC236}">
                    <a16:creationId xmlns:a16="http://schemas.microsoft.com/office/drawing/2014/main" id="{66813E72-3771-1E6D-2BA6-3FAF9E663FD8}"/>
                  </a:ext>
                </a:extLst>
              </p:cNvPr>
              <p:cNvSpPr txBox="1">
                <a:spLocks noRot="1" noChangeAspect="1" noMove="1" noResize="1" noEditPoints="1" noAdjustHandles="1" noChangeArrowheads="1" noChangeShapeType="1" noTextEdit="1"/>
              </p:cNvSpPr>
              <p:nvPr/>
            </p:nvSpPr>
            <p:spPr>
              <a:xfrm>
                <a:off x="6096000" y="4171169"/>
                <a:ext cx="1051122" cy="369332"/>
              </a:xfrm>
              <a:prstGeom prst="rect">
                <a:avLst/>
              </a:prstGeom>
              <a:blipFill>
                <a:blip r:embed="rId6"/>
                <a:stretch>
                  <a:fillRect l="-7229" r="-1205" b="-6667"/>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98241E89-E41E-B13D-019E-B100BFC35C5C}"/>
              </a:ext>
            </a:extLst>
          </p:cNvPr>
          <p:cNvSpPr txBox="1"/>
          <p:nvPr/>
        </p:nvSpPr>
        <p:spPr>
          <a:xfrm>
            <a:off x="1295317" y="2090772"/>
            <a:ext cx="3674533" cy="369332"/>
          </a:xfrm>
          <a:prstGeom prst="rect">
            <a:avLst/>
          </a:prstGeom>
          <a:noFill/>
        </p:spPr>
        <p:txBody>
          <a:bodyPr wrap="square" rtlCol="0">
            <a:spAutoFit/>
          </a:bodyPr>
          <a:lstStyle/>
          <a:p>
            <a:r>
              <a:rPr kumimoji="1" lang="zh-CN" altLang="en-US" dirty="0"/>
              <a:t>卷积运算，</a:t>
            </a:r>
            <a:r>
              <a:rPr kumimoji="1" lang="en-US" altLang="zh-CN" dirty="0"/>
              <a:t>C</a:t>
            </a:r>
            <a:r>
              <a:rPr kumimoji="1" lang="zh-CN" altLang="en-US" dirty="0"/>
              <a:t>为卷积核对应的矩阵</a:t>
            </a:r>
          </a:p>
        </p:txBody>
      </p:sp>
      <p:sp>
        <p:nvSpPr>
          <p:cNvPr id="17" name="文本框 16">
            <a:extLst>
              <a:ext uri="{FF2B5EF4-FFF2-40B4-BE49-F238E27FC236}">
                <a16:creationId xmlns:a16="http://schemas.microsoft.com/office/drawing/2014/main" id="{8A7574DC-AAA9-2958-696A-97FE2944FBCB}"/>
              </a:ext>
            </a:extLst>
          </p:cNvPr>
          <p:cNvSpPr txBox="1"/>
          <p:nvPr/>
        </p:nvSpPr>
        <p:spPr>
          <a:xfrm>
            <a:off x="1295317" y="3157844"/>
            <a:ext cx="4690533" cy="369332"/>
          </a:xfrm>
          <a:prstGeom prst="rect">
            <a:avLst/>
          </a:prstGeom>
          <a:noFill/>
        </p:spPr>
        <p:txBody>
          <a:bodyPr wrap="square" rtlCol="0">
            <a:spAutoFit/>
          </a:bodyPr>
          <a:lstStyle/>
          <a:p>
            <a:r>
              <a:rPr kumimoji="1" lang="zh-CN" altLang="en-US" dirty="0"/>
              <a:t>误差反传运算，注意是</a:t>
            </a:r>
            <a:r>
              <a:rPr kumimoji="1" lang="en-US" altLang="zh-CN" dirty="0"/>
              <a:t>∂Y/ ∂X</a:t>
            </a:r>
            <a:r>
              <a:rPr kumimoji="1" lang="zh-CN" altLang="en-US" dirty="0"/>
              <a:t>是</a:t>
            </a:r>
            <a:r>
              <a:rPr kumimoji="1" lang="en-US" altLang="zh-CN" dirty="0" err="1"/>
              <a:t>Jacobian</a:t>
            </a:r>
            <a:r>
              <a:rPr kumimoji="1" lang="zh-CN" altLang="en-US" dirty="0"/>
              <a:t>矩阵</a:t>
            </a:r>
          </a:p>
        </p:txBody>
      </p:sp>
      <p:sp>
        <p:nvSpPr>
          <p:cNvPr id="18" name="文本框 17">
            <a:extLst>
              <a:ext uri="{FF2B5EF4-FFF2-40B4-BE49-F238E27FC236}">
                <a16:creationId xmlns:a16="http://schemas.microsoft.com/office/drawing/2014/main" id="{11E162F4-E444-57E3-A322-BA69E31F628C}"/>
              </a:ext>
            </a:extLst>
          </p:cNvPr>
          <p:cNvSpPr txBox="1"/>
          <p:nvPr/>
        </p:nvSpPr>
        <p:spPr>
          <a:xfrm>
            <a:off x="1295317" y="4162046"/>
            <a:ext cx="3674533" cy="369332"/>
          </a:xfrm>
          <a:prstGeom prst="rect">
            <a:avLst/>
          </a:prstGeom>
          <a:noFill/>
        </p:spPr>
        <p:txBody>
          <a:bodyPr wrap="square" rtlCol="0">
            <a:spAutoFit/>
          </a:bodyPr>
          <a:lstStyle/>
          <a:p>
            <a:r>
              <a:rPr kumimoji="1" lang="zh-CN" altLang="en-US" dirty="0"/>
              <a:t>定义</a:t>
            </a:r>
            <a:r>
              <a:rPr kumimoji="1" lang="en-US" altLang="zh-CN" dirty="0"/>
              <a:t>D=C</a:t>
            </a:r>
            <a:r>
              <a:rPr kumimoji="1" lang="en-US" altLang="zh-CN" baseline="30000" dirty="0"/>
              <a:t>T</a:t>
            </a:r>
            <a:r>
              <a:rPr kumimoji="1" lang="zh-CN" altLang="en-US" dirty="0"/>
              <a:t>为</a:t>
            </a:r>
            <a:r>
              <a:rPr kumimoji="1" lang="en-US" altLang="zh-CN" dirty="0"/>
              <a:t>C</a:t>
            </a:r>
            <a:r>
              <a:rPr kumimoji="1" lang="zh-CN" altLang="en-US" dirty="0"/>
              <a:t>对应的反卷积</a:t>
            </a:r>
          </a:p>
        </p:txBody>
      </p:sp>
    </p:spTree>
    <p:extLst>
      <p:ext uri="{BB962C8B-B14F-4D97-AF65-F5344CB8AC3E}">
        <p14:creationId xmlns:p14="http://schemas.microsoft.com/office/powerpoint/2010/main" val="3482512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09344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Operation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Deconvolution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DE392184-A9D5-BBC1-3018-23C0F4581F5C}"/>
              </a:ext>
            </a:extLst>
          </p:cNvPr>
          <p:cNvPicPr>
            <a:picLocks noChangeAspect="1"/>
          </p:cNvPicPr>
          <p:nvPr/>
        </p:nvPicPr>
        <p:blipFill>
          <a:blip r:embed="rId4"/>
          <a:stretch>
            <a:fillRect/>
          </a:stretch>
        </p:blipFill>
        <p:spPr>
          <a:xfrm>
            <a:off x="1869440" y="1799569"/>
            <a:ext cx="7839016" cy="3113209"/>
          </a:xfrm>
          <a:prstGeom prst="rect">
            <a:avLst/>
          </a:prstGeom>
        </p:spPr>
      </p:pic>
      <p:sp>
        <p:nvSpPr>
          <p:cNvPr id="14" name="文本框 13">
            <a:extLst>
              <a:ext uri="{FF2B5EF4-FFF2-40B4-BE49-F238E27FC236}">
                <a16:creationId xmlns:a16="http://schemas.microsoft.com/office/drawing/2014/main" id="{798A282B-3092-6625-4432-B66BC1BBEE7D}"/>
              </a:ext>
            </a:extLst>
          </p:cNvPr>
          <p:cNvSpPr txBox="1"/>
          <p:nvPr/>
        </p:nvSpPr>
        <p:spPr>
          <a:xfrm>
            <a:off x="3299600" y="5195976"/>
            <a:ext cx="4978696" cy="369332"/>
          </a:xfrm>
          <a:prstGeom prst="rect">
            <a:avLst/>
          </a:prstGeom>
          <a:noFill/>
        </p:spPr>
        <p:txBody>
          <a:bodyPr wrap="square" rtlCol="0">
            <a:spAutoFit/>
          </a:bodyPr>
          <a:lstStyle/>
          <a:p>
            <a:r>
              <a:rPr kumimoji="1" lang="zh-CN" altLang="en-US" dirty="0"/>
              <a:t>将卷积核做两次翻转：上下翻转，左右翻转</a:t>
            </a:r>
          </a:p>
        </p:txBody>
      </p:sp>
    </p:spTree>
    <p:extLst>
      <p:ext uri="{BB962C8B-B14F-4D97-AF65-F5344CB8AC3E}">
        <p14:creationId xmlns:p14="http://schemas.microsoft.com/office/powerpoint/2010/main" val="3647079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09344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Operation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Deconvolution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EAA4A64-EC43-78F5-85CF-40DE2DCFE2C0}"/>
              </a:ext>
            </a:extLst>
          </p:cNvPr>
          <p:cNvPicPr>
            <a:picLocks noChangeAspect="1"/>
          </p:cNvPicPr>
          <p:nvPr/>
        </p:nvPicPr>
        <p:blipFill>
          <a:blip r:embed="rId4"/>
          <a:stretch>
            <a:fillRect/>
          </a:stretch>
        </p:blipFill>
        <p:spPr>
          <a:xfrm>
            <a:off x="1295400" y="1082800"/>
            <a:ext cx="9601200" cy="4608576"/>
          </a:xfrm>
          <a:prstGeom prst="rect">
            <a:avLst/>
          </a:prstGeom>
        </p:spPr>
      </p:pic>
      <p:sp>
        <p:nvSpPr>
          <p:cNvPr id="4" name="文本框 3">
            <a:extLst>
              <a:ext uri="{FF2B5EF4-FFF2-40B4-BE49-F238E27FC236}">
                <a16:creationId xmlns:a16="http://schemas.microsoft.com/office/drawing/2014/main" id="{75E0EACE-14C5-0F67-380A-F816E873B1BE}"/>
              </a:ext>
            </a:extLst>
          </p:cNvPr>
          <p:cNvSpPr txBox="1"/>
          <p:nvPr/>
        </p:nvSpPr>
        <p:spPr>
          <a:xfrm>
            <a:off x="1316182" y="5157285"/>
            <a:ext cx="4978696" cy="923330"/>
          </a:xfrm>
          <a:prstGeom prst="rect">
            <a:avLst/>
          </a:prstGeom>
          <a:noFill/>
        </p:spPr>
        <p:txBody>
          <a:bodyPr wrap="square" rtlCol="0">
            <a:spAutoFit/>
          </a:bodyPr>
          <a:lstStyle/>
          <a:p>
            <a:pPr marL="342900" indent="-342900">
              <a:buAutoNum type="arabicPeriod"/>
            </a:pPr>
            <a:r>
              <a:rPr kumimoji="1" lang="zh-CN" altLang="en-US" dirty="0"/>
              <a:t>确定特征图</a:t>
            </a:r>
            <a:r>
              <a:rPr kumimoji="1" lang="en-US" altLang="zh-CN" dirty="0"/>
              <a:t>padding</a:t>
            </a:r>
            <a:r>
              <a:rPr kumimoji="1" lang="zh-CN" altLang="en-US" dirty="0"/>
              <a:t>的大小</a:t>
            </a:r>
          </a:p>
          <a:p>
            <a:pPr marL="342900" indent="-342900">
              <a:buAutoNum type="arabicPeriod"/>
            </a:pPr>
            <a:r>
              <a:rPr kumimoji="1" lang="zh-CN" altLang="en-US" dirty="0"/>
              <a:t>将卷积核做两次翻转：上下翻转，左右翻转</a:t>
            </a:r>
          </a:p>
          <a:p>
            <a:pPr marL="342900" indent="-342900">
              <a:buAutoNum type="arabicPeriod"/>
            </a:pPr>
            <a:r>
              <a:rPr kumimoji="1" lang="zh-CN" altLang="en-US" dirty="0"/>
              <a:t>用卷积核乘以对应的特征图</a:t>
            </a:r>
          </a:p>
        </p:txBody>
      </p:sp>
    </p:spTree>
    <p:extLst>
      <p:ext uri="{BB962C8B-B14F-4D97-AF65-F5344CB8AC3E}">
        <p14:creationId xmlns:p14="http://schemas.microsoft.com/office/powerpoint/2010/main" val="1816244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093448"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Antipooling</a:t>
            </a:r>
            <a:r>
              <a:rPr lang="en-US" altLang="zh-CN" sz="3600" dirty="0">
                <a:solidFill>
                  <a:srgbClr val="C00000"/>
                </a:solidFill>
                <a:latin typeface="微软雅黑" panose="020B0503020204020204" pitchFamily="34" charset="-122"/>
                <a:ea typeface="微软雅黑" panose="020B0503020204020204" pitchFamily="34" charset="-122"/>
              </a:rPr>
              <a:t>(</a:t>
            </a:r>
            <a:r>
              <a:rPr lang="en-US" altLang="zh-CN" sz="3600" dirty="0" err="1">
                <a:solidFill>
                  <a:srgbClr val="C00000"/>
                </a:solidFill>
                <a:latin typeface="微软雅黑" panose="020B0503020204020204" pitchFamily="34" charset="-122"/>
                <a:ea typeface="微软雅黑" panose="020B0503020204020204" pitchFamily="34" charset="-122"/>
              </a:rPr>
              <a:t>Upsampling</a:t>
            </a:r>
            <a:r>
              <a:rPr lang="en-US" altLang="zh-CN" sz="3600" dirty="0">
                <a:solidFill>
                  <a:srgbClr val="C00000"/>
                </a:solidFill>
                <a:latin typeface="微软雅黑" panose="020B0503020204020204" pitchFamily="34" charset="-122"/>
                <a:ea typeface="微软雅黑" panose="020B0503020204020204" pitchFamily="34" charset="-122"/>
              </a:rPr>
              <a: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F876C1A-5398-FDBC-0F32-FFAC24696631}"/>
              </a:ext>
            </a:extLst>
          </p:cNvPr>
          <p:cNvPicPr>
            <a:picLocks noChangeAspect="1"/>
          </p:cNvPicPr>
          <p:nvPr/>
        </p:nvPicPr>
        <p:blipFill>
          <a:blip r:embed="rId4"/>
          <a:stretch>
            <a:fillRect/>
          </a:stretch>
        </p:blipFill>
        <p:spPr>
          <a:xfrm>
            <a:off x="1371598" y="2292471"/>
            <a:ext cx="9601201" cy="3055526"/>
          </a:xfrm>
          <a:prstGeom prst="rect">
            <a:avLst/>
          </a:prstGeom>
        </p:spPr>
      </p:pic>
      <p:sp>
        <p:nvSpPr>
          <p:cNvPr id="6" name="圆角矩形 5">
            <a:extLst>
              <a:ext uri="{FF2B5EF4-FFF2-40B4-BE49-F238E27FC236}">
                <a16:creationId xmlns:a16="http://schemas.microsoft.com/office/drawing/2014/main" id="{DAD60281-F4D7-A4D0-3CFF-3AE807B56C9A}"/>
              </a:ext>
            </a:extLst>
          </p:cNvPr>
          <p:cNvSpPr/>
          <p:nvPr/>
        </p:nvSpPr>
        <p:spPr>
          <a:xfrm>
            <a:off x="2535382" y="2292471"/>
            <a:ext cx="2182091" cy="2556163"/>
          </a:xfrm>
          <a:prstGeom prst="roundRect">
            <a:avLst/>
          </a:prstGeom>
          <a:solidFill>
            <a:srgbClr val="FF72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06357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09344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Upgrading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Convolution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with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Stride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92391BC-BEAB-D71E-5909-04B53F8AAA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619" y="2246120"/>
            <a:ext cx="10972800" cy="2365760"/>
          </a:xfrm>
          <a:prstGeom prst="rect">
            <a:avLst/>
          </a:prstGeom>
        </p:spPr>
      </p:pic>
      <p:sp>
        <p:nvSpPr>
          <p:cNvPr id="4" name="文本框 3">
            <a:extLst>
              <a:ext uri="{FF2B5EF4-FFF2-40B4-BE49-F238E27FC236}">
                <a16:creationId xmlns:a16="http://schemas.microsoft.com/office/drawing/2014/main" id="{2E3F7C1E-106D-0F93-E565-FCEBA23894B6}"/>
              </a:ext>
            </a:extLst>
          </p:cNvPr>
          <p:cNvSpPr txBox="1"/>
          <p:nvPr/>
        </p:nvSpPr>
        <p:spPr>
          <a:xfrm>
            <a:off x="4603770" y="1477270"/>
            <a:ext cx="3036498" cy="369332"/>
          </a:xfrm>
          <a:prstGeom prst="rect">
            <a:avLst/>
          </a:prstGeom>
          <a:noFill/>
        </p:spPr>
        <p:txBody>
          <a:bodyPr wrap="square" rtlCol="0">
            <a:spAutoFit/>
          </a:bodyPr>
          <a:lstStyle/>
          <a:p>
            <a:r>
              <a:rPr kumimoji="1" lang="en-US" altLang="zh-CN" dirty="0"/>
              <a:t>Striding</a:t>
            </a:r>
            <a:r>
              <a:rPr kumimoji="1" lang="zh-CN" altLang="en-US" dirty="0"/>
              <a:t>（步伐）为：</a:t>
            </a:r>
            <a:r>
              <a:rPr kumimoji="1" lang="en-US" altLang="zh-CN" dirty="0"/>
              <a:t>2</a:t>
            </a:r>
            <a:endParaRPr kumimoji="1" lang="zh-CN" altLang="en-US" dirty="0"/>
          </a:p>
        </p:txBody>
      </p:sp>
      <p:sp>
        <p:nvSpPr>
          <p:cNvPr id="9" name="文本框 8">
            <a:extLst>
              <a:ext uri="{FF2B5EF4-FFF2-40B4-BE49-F238E27FC236}">
                <a16:creationId xmlns:a16="http://schemas.microsoft.com/office/drawing/2014/main" id="{80204D40-049A-83D5-37DA-47713F02B7EF}"/>
              </a:ext>
            </a:extLst>
          </p:cNvPr>
          <p:cNvSpPr txBox="1"/>
          <p:nvPr/>
        </p:nvSpPr>
        <p:spPr>
          <a:xfrm>
            <a:off x="3163158" y="5410916"/>
            <a:ext cx="5917721" cy="369332"/>
          </a:xfrm>
          <a:prstGeom prst="rect">
            <a:avLst/>
          </a:prstGeom>
          <a:noFill/>
        </p:spPr>
        <p:txBody>
          <a:bodyPr wrap="square" rtlCol="0">
            <a:spAutoFit/>
          </a:bodyPr>
          <a:lstStyle/>
          <a:p>
            <a:r>
              <a:rPr kumimoji="1" lang="zh-CN" altLang="en-US" dirty="0"/>
              <a:t>当</a:t>
            </a:r>
            <a:r>
              <a:rPr kumimoji="1" lang="en-US" altLang="zh-CN" dirty="0"/>
              <a:t>Striding&gt;1</a:t>
            </a:r>
            <a:r>
              <a:rPr kumimoji="1" lang="zh-CN" altLang="en-US" dirty="0"/>
              <a:t>的时候，卷积操作就相当于卷积＋池化了</a:t>
            </a:r>
          </a:p>
        </p:txBody>
      </p:sp>
    </p:spTree>
    <p:extLst>
      <p:ext uri="{BB962C8B-B14F-4D97-AF65-F5344CB8AC3E}">
        <p14:creationId xmlns:p14="http://schemas.microsoft.com/office/powerpoint/2010/main" val="1557417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Deconvolution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Convolution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with</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fractional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Stride</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A4E6DF6-41D5-06BD-C150-832C5FB4A3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619" y="2335150"/>
            <a:ext cx="11179834" cy="2886046"/>
          </a:xfrm>
          <a:prstGeom prst="rect">
            <a:avLst/>
          </a:prstGeom>
        </p:spPr>
      </p:pic>
      <p:sp>
        <p:nvSpPr>
          <p:cNvPr id="6" name="文本框 5">
            <a:extLst>
              <a:ext uri="{FF2B5EF4-FFF2-40B4-BE49-F238E27FC236}">
                <a16:creationId xmlns:a16="http://schemas.microsoft.com/office/drawing/2014/main" id="{572B3C8F-64C7-5DEA-18B0-C651D5D4CEA3}"/>
              </a:ext>
            </a:extLst>
          </p:cNvPr>
          <p:cNvSpPr txBox="1"/>
          <p:nvPr/>
        </p:nvSpPr>
        <p:spPr>
          <a:xfrm>
            <a:off x="558408" y="5446950"/>
            <a:ext cx="10308589" cy="646331"/>
          </a:xfrm>
          <a:prstGeom prst="rect">
            <a:avLst/>
          </a:prstGeom>
          <a:noFill/>
        </p:spPr>
        <p:txBody>
          <a:bodyPr wrap="square" rtlCol="0">
            <a:spAutoFit/>
          </a:bodyPr>
          <a:lstStyle/>
          <a:p>
            <a:r>
              <a:rPr kumimoji="1" lang="zh-CN" altLang="en-US" dirty="0"/>
              <a:t>如果要对一个</a:t>
            </a:r>
            <a:r>
              <a:rPr kumimoji="1" lang="en-US" altLang="zh-CN" dirty="0"/>
              <a:t>2</a:t>
            </a:r>
            <a:r>
              <a:rPr kumimoji="1" lang="zh-CN" altLang="en-US" dirty="0"/>
              <a:t>*</a:t>
            </a:r>
            <a:r>
              <a:rPr kumimoji="1" lang="en-US" altLang="zh-CN" dirty="0"/>
              <a:t>2</a:t>
            </a:r>
            <a:r>
              <a:rPr kumimoji="1" lang="zh-CN" altLang="en-US" dirty="0"/>
              <a:t>的图像做</a:t>
            </a:r>
            <a:r>
              <a:rPr kumimoji="1" lang="en-US" altLang="zh-CN" dirty="0"/>
              <a:t>1/2</a:t>
            </a:r>
            <a:r>
              <a:rPr kumimoji="1" lang="zh-CN" altLang="en-US" dirty="0"/>
              <a:t>步伐的卷积操作，那么需要：</a:t>
            </a:r>
          </a:p>
          <a:p>
            <a:r>
              <a:rPr kumimoji="1" lang="en-US" altLang="zh-CN" dirty="0"/>
              <a:t>1</a:t>
            </a:r>
            <a:r>
              <a:rPr kumimoji="1" lang="zh-CN" altLang="en-US" dirty="0"/>
              <a:t>、将任意两个格点之间插入一个空白</a:t>
            </a:r>
            <a:r>
              <a:rPr kumimoji="1" lang="en-US" altLang="zh-CN" dirty="0"/>
              <a:t>;</a:t>
            </a:r>
            <a:r>
              <a:rPr kumimoji="1" lang="zh-CN" altLang="en-US" dirty="0"/>
              <a:t>  </a:t>
            </a:r>
            <a:r>
              <a:rPr kumimoji="1" lang="en-US" altLang="zh-CN" dirty="0"/>
              <a:t>2</a:t>
            </a:r>
            <a:r>
              <a:rPr kumimoji="1" lang="zh-CN" altLang="en-US" dirty="0"/>
              <a:t>、在扩充的图上做卷积</a:t>
            </a:r>
          </a:p>
        </p:txBody>
      </p:sp>
      <p:sp>
        <p:nvSpPr>
          <p:cNvPr id="11" name="文本框 10">
            <a:extLst>
              <a:ext uri="{FF2B5EF4-FFF2-40B4-BE49-F238E27FC236}">
                <a16:creationId xmlns:a16="http://schemas.microsoft.com/office/drawing/2014/main" id="{2CCC8C54-F8CB-8570-A442-38D03919FE7C}"/>
              </a:ext>
            </a:extLst>
          </p:cNvPr>
          <p:cNvSpPr txBox="1"/>
          <p:nvPr/>
        </p:nvSpPr>
        <p:spPr>
          <a:xfrm>
            <a:off x="692129" y="1761827"/>
            <a:ext cx="5020573" cy="369332"/>
          </a:xfrm>
          <a:prstGeom prst="rect">
            <a:avLst/>
          </a:prstGeom>
          <a:noFill/>
        </p:spPr>
        <p:txBody>
          <a:bodyPr wrap="square" rtlCol="0">
            <a:spAutoFit/>
          </a:bodyPr>
          <a:lstStyle/>
          <a:p>
            <a:r>
              <a:rPr kumimoji="1" lang="en-US" altLang="zh-CN" dirty="0"/>
              <a:t>Stride</a:t>
            </a:r>
            <a:r>
              <a:rPr kumimoji="1" lang="zh-CN" altLang="en-US" dirty="0"/>
              <a:t>＝</a:t>
            </a:r>
            <a:r>
              <a:rPr kumimoji="1" lang="en-US" altLang="zh-CN" dirty="0"/>
              <a:t>2</a:t>
            </a:r>
            <a:r>
              <a:rPr kumimoji="1" lang="zh-CN" altLang="en-US" dirty="0"/>
              <a:t>的卷积的反卷积：</a:t>
            </a:r>
          </a:p>
        </p:txBody>
      </p:sp>
    </p:spTree>
    <p:extLst>
      <p:ext uri="{BB962C8B-B14F-4D97-AF65-F5344CB8AC3E}">
        <p14:creationId xmlns:p14="http://schemas.microsoft.com/office/powerpoint/2010/main" val="882510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领略一下现在的</a:t>
            </a:r>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生成艺术</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文本框 4">
            <a:extLst>
              <a:ext uri="{FF2B5EF4-FFF2-40B4-BE49-F238E27FC236}">
                <a16:creationId xmlns:a16="http://schemas.microsoft.com/office/drawing/2014/main" id="{67B37A4F-C32C-3244-4C8C-B25C62334F91}"/>
              </a:ext>
            </a:extLst>
          </p:cNvPr>
          <p:cNvSpPr txBox="1"/>
          <p:nvPr/>
        </p:nvSpPr>
        <p:spPr>
          <a:xfrm>
            <a:off x="0" y="6052199"/>
            <a:ext cx="8785225" cy="738664"/>
          </a:xfrm>
          <a:prstGeom prst="rect">
            <a:avLst/>
          </a:prstGeom>
          <a:noFill/>
        </p:spPr>
        <p:txBody>
          <a:bodyPr wrap="square">
            <a:spAutoFit/>
          </a:bodyPr>
          <a:lstStyle/>
          <a:p>
            <a:r>
              <a:rPr lang="en" altLang="zh-CN" sz="1400" b="0" i="0" dirty="0">
                <a:solidFill>
                  <a:srgbClr val="222222"/>
                </a:solidFill>
                <a:effectLst/>
                <a:latin typeface="system-ui"/>
              </a:rPr>
              <a:t>a Hacker and a witch sit together, Hacker working on a portable laptop computer, head covered by the hood, fire flare come out of computer screen, deep dark night, dark forest with tall trees with twisted branches, magical sparkling light in the air, 8K, sharp focus, studio photo, intricate details, highly detailed, by </a:t>
            </a:r>
            <a:r>
              <a:rPr lang="en" altLang="zh-CN" sz="1400" b="0" i="0" dirty="0" err="1">
                <a:solidFill>
                  <a:srgbClr val="222222"/>
                </a:solidFill>
                <a:effectLst/>
                <a:latin typeface="system-ui"/>
              </a:rPr>
              <a:t>greg</a:t>
            </a:r>
            <a:r>
              <a:rPr lang="en" altLang="zh-CN" sz="1400" b="0" i="0" dirty="0">
                <a:solidFill>
                  <a:srgbClr val="222222"/>
                </a:solidFill>
                <a:effectLst/>
                <a:latin typeface="system-ui"/>
              </a:rPr>
              <a:t> </a:t>
            </a:r>
            <a:r>
              <a:rPr lang="en" altLang="zh-CN" sz="1400" b="0" i="0" dirty="0" err="1">
                <a:solidFill>
                  <a:srgbClr val="222222"/>
                </a:solidFill>
                <a:effectLst/>
                <a:latin typeface="system-ui"/>
              </a:rPr>
              <a:t>rutkowski</a:t>
            </a:r>
            <a:r>
              <a:rPr lang="en" altLang="zh-CN" sz="1400" b="0" i="0" dirty="0">
                <a:solidFill>
                  <a:srgbClr val="222222"/>
                </a:solidFill>
                <a:effectLst/>
                <a:latin typeface="system-ui"/>
              </a:rPr>
              <a:t>"</a:t>
            </a:r>
            <a:endParaRPr lang="zh-CN" altLang="en-US" sz="1400" dirty="0"/>
          </a:p>
        </p:txBody>
      </p:sp>
      <p:pic>
        <p:nvPicPr>
          <p:cNvPr id="4098" name="Picture 2" descr="图片">
            <a:extLst>
              <a:ext uri="{FF2B5EF4-FFF2-40B4-BE49-F238E27FC236}">
                <a16:creationId xmlns:a16="http://schemas.microsoft.com/office/drawing/2014/main" id="{3B082638-BFD0-B933-12DC-29CC1D2FE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图片">
            <a:extLst>
              <a:ext uri="{FF2B5EF4-FFF2-40B4-BE49-F238E27FC236}">
                <a16:creationId xmlns:a16="http://schemas.microsoft.com/office/drawing/2014/main" id="{E9C40543-DF90-3954-1288-8430DCD57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853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Size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Transformation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Convolution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029D9EC-5977-7493-E230-F874569F7FC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304" y="1698058"/>
            <a:ext cx="11566748" cy="2493817"/>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E825EC9-872B-57D1-2553-FE26F1B765B3}"/>
                  </a:ext>
                </a:extLst>
              </p:cNvPr>
              <p:cNvSpPr txBox="1"/>
              <p:nvPr/>
            </p:nvSpPr>
            <p:spPr>
              <a:xfrm>
                <a:off x="805321" y="4975746"/>
                <a:ext cx="3238451" cy="7037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𝑊</m:t>
                      </m:r>
                      <m:r>
                        <a:rPr kumimoji="1" lang="en-US" altLang="zh-CN" sz="2400" b="0" i="1" smtClean="0">
                          <a:latin typeface="Cambria Math" charset="0"/>
                        </a:rPr>
                        <m:t>′=</m:t>
                      </m:r>
                      <m:d>
                        <m:dPr>
                          <m:begChr m:val="⌊"/>
                          <m:endChr m:val="⌋"/>
                          <m:ctrlPr>
                            <a:rPr kumimoji="1" lang="en-US" altLang="zh-CN" sz="2400" b="0" i="1" smtClean="0">
                              <a:latin typeface="Cambria Math" panose="02040503050406030204" pitchFamily="18" charset="0"/>
                            </a:rPr>
                          </m:ctrlPr>
                        </m:dPr>
                        <m:e>
                          <m:f>
                            <m:fPr>
                              <m:ctrlPr>
                                <a:rPr kumimoji="1" lang="en-US" altLang="zh-CN" sz="2400" b="0" i="1" smtClean="0">
                                  <a:latin typeface="Cambria Math" panose="02040503050406030204" pitchFamily="18" charset="0"/>
                                </a:rPr>
                              </m:ctrlPr>
                            </m:fPr>
                            <m:num>
                              <m:r>
                                <a:rPr kumimoji="1" lang="en-US" altLang="zh-CN" sz="2400" i="1">
                                  <a:latin typeface="Cambria Math" charset="0"/>
                                </a:rPr>
                                <m:t>𝑊</m:t>
                              </m:r>
                              <m:r>
                                <a:rPr kumimoji="1" lang="en-US" altLang="zh-CN" sz="2400" i="1">
                                  <a:latin typeface="Cambria Math" charset="0"/>
                                </a:rPr>
                                <m:t>+2</m:t>
                              </m:r>
                              <m:r>
                                <a:rPr kumimoji="1" lang="en-US" altLang="zh-CN" sz="2400" i="1">
                                  <a:latin typeface="Cambria Math" charset="0"/>
                                </a:rPr>
                                <m:t>𝑃</m:t>
                              </m:r>
                              <m:r>
                                <a:rPr kumimoji="1" lang="en-US" altLang="zh-CN" sz="2400" i="1">
                                  <a:latin typeface="Cambria Math" charset="0"/>
                                </a:rPr>
                                <m:t>−</m:t>
                              </m:r>
                              <m:r>
                                <a:rPr kumimoji="1" lang="en-US" altLang="zh-CN" sz="2400" i="1">
                                  <a:latin typeface="Cambria Math" charset="0"/>
                                </a:rPr>
                                <m:t>𝐾</m:t>
                              </m:r>
                            </m:num>
                            <m:den>
                              <m:r>
                                <a:rPr kumimoji="1" lang="en-US" altLang="zh-CN" sz="2400" b="0" i="1" smtClean="0">
                                  <a:latin typeface="Cambria Math" charset="0"/>
                                </a:rPr>
                                <m:t>𝑆</m:t>
                              </m:r>
                            </m:den>
                          </m:f>
                          <m:r>
                            <a:rPr kumimoji="1" lang="en-US" altLang="zh-CN" sz="2400" b="0" i="1" smtClean="0">
                              <a:latin typeface="Cambria Math" charset="0"/>
                            </a:rPr>
                            <m:t>+1</m:t>
                          </m:r>
                        </m:e>
                      </m:d>
                    </m:oMath>
                  </m:oMathPara>
                </a14:m>
                <a:endParaRPr kumimoji="1" lang="en-US" altLang="zh-CN" sz="2400" dirty="0"/>
              </a:p>
            </p:txBody>
          </p:sp>
        </mc:Choice>
        <mc:Fallback xmlns="">
          <p:sp>
            <p:nvSpPr>
              <p:cNvPr id="4" name="文本框 3">
                <a:extLst>
                  <a:ext uri="{FF2B5EF4-FFF2-40B4-BE49-F238E27FC236}">
                    <a16:creationId xmlns:a16="http://schemas.microsoft.com/office/drawing/2014/main" id="{2E825EC9-872B-57D1-2553-FE26F1B765B3}"/>
                  </a:ext>
                </a:extLst>
              </p:cNvPr>
              <p:cNvSpPr txBox="1">
                <a:spLocks noRot="1" noChangeAspect="1" noMove="1" noResize="1" noEditPoints="1" noAdjustHandles="1" noChangeArrowheads="1" noChangeShapeType="1" noTextEdit="1"/>
              </p:cNvSpPr>
              <p:nvPr/>
            </p:nvSpPr>
            <p:spPr>
              <a:xfrm>
                <a:off x="805321" y="4975746"/>
                <a:ext cx="3238451" cy="703782"/>
              </a:xfrm>
              <a:prstGeom prst="rect">
                <a:avLst/>
              </a:prstGeom>
              <a:blipFill>
                <a:blip r:embed="rId5"/>
                <a:stretch>
                  <a:fillRect l="-1953" b="-1228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EAC7355-E361-5782-0ECD-BD5CC54348BA}"/>
              </a:ext>
            </a:extLst>
          </p:cNvPr>
          <p:cNvSpPr txBox="1"/>
          <p:nvPr/>
        </p:nvSpPr>
        <p:spPr>
          <a:xfrm>
            <a:off x="8112512" y="4446076"/>
            <a:ext cx="3886200" cy="1477328"/>
          </a:xfrm>
          <a:prstGeom prst="rect">
            <a:avLst/>
          </a:prstGeom>
          <a:noFill/>
        </p:spPr>
        <p:txBody>
          <a:bodyPr wrap="square" rtlCol="0">
            <a:spAutoFit/>
          </a:bodyPr>
          <a:lstStyle/>
          <a:p>
            <a:r>
              <a:rPr kumimoji="1" lang="en-US" altLang="zh-CN" dirty="0"/>
              <a:t>W’</a:t>
            </a:r>
            <a:r>
              <a:rPr kumimoji="1" lang="zh-CN" altLang="en-US" dirty="0"/>
              <a:t>：输出图像大小</a:t>
            </a:r>
          </a:p>
          <a:p>
            <a:r>
              <a:rPr kumimoji="1" lang="en-US" altLang="zh-CN" dirty="0"/>
              <a:t>W</a:t>
            </a:r>
            <a:r>
              <a:rPr kumimoji="1" lang="zh-CN" altLang="en-US" dirty="0"/>
              <a:t>：输入图像大小</a:t>
            </a:r>
          </a:p>
          <a:p>
            <a:r>
              <a:rPr kumimoji="1" lang="en-US" altLang="zh-CN" dirty="0"/>
              <a:t>P</a:t>
            </a:r>
            <a:r>
              <a:rPr kumimoji="1" lang="zh-CN" altLang="en-US" dirty="0"/>
              <a:t>：</a:t>
            </a:r>
            <a:r>
              <a:rPr kumimoji="1" lang="en-US" altLang="zh-CN" dirty="0"/>
              <a:t>Padding</a:t>
            </a:r>
            <a:r>
              <a:rPr kumimoji="1" lang="zh-CN" altLang="en-US" dirty="0"/>
              <a:t>四周加宽的大小</a:t>
            </a:r>
          </a:p>
          <a:p>
            <a:r>
              <a:rPr kumimoji="1" lang="en-US" altLang="zh-CN" dirty="0"/>
              <a:t>K</a:t>
            </a:r>
            <a:r>
              <a:rPr kumimoji="1" lang="zh-CN" altLang="en-US" dirty="0"/>
              <a:t>：卷积窗口大小</a:t>
            </a:r>
          </a:p>
          <a:p>
            <a:r>
              <a:rPr kumimoji="1" lang="en-US" altLang="zh-CN" dirty="0"/>
              <a:t>S</a:t>
            </a:r>
            <a:r>
              <a:rPr kumimoji="1" lang="zh-CN" altLang="en-US" dirty="0"/>
              <a:t>：</a:t>
            </a:r>
            <a:r>
              <a:rPr kumimoji="1" lang="en-US" altLang="zh-CN" dirty="0"/>
              <a:t>Striding</a:t>
            </a:r>
            <a:r>
              <a:rPr kumimoji="1" lang="zh-CN" altLang="en-US" dirty="0"/>
              <a:t>间隔大小</a:t>
            </a:r>
          </a:p>
        </p:txBody>
      </p:sp>
    </p:spTree>
    <p:extLst>
      <p:ext uri="{BB962C8B-B14F-4D97-AF65-F5344CB8AC3E}">
        <p14:creationId xmlns:p14="http://schemas.microsoft.com/office/powerpoint/2010/main" val="4127521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Size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Transformation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err="1">
                <a:solidFill>
                  <a:srgbClr val="C00000"/>
                </a:solidFill>
                <a:latin typeface="微软雅黑" panose="020B0503020204020204" pitchFamily="34" charset="-122"/>
                <a:ea typeface="微软雅黑" panose="020B0503020204020204" pitchFamily="34" charset="-122"/>
              </a:rPr>
              <a:t>DeConvolution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86C04E5-917E-B3A3-5E56-B23A0F16255F}"/>
                  </a:ext>
                </a:extLst>
              </p:cNvPr>
              <p:cNvSpPr txBox="1"/>
              <p:nvPr/>
            </p:nvSpPr>
            <p:spPr>
              <a:xfrm>
                <a:off x="1025912" y="5096458"/>
                <a:ext cx="40671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charset="0"/>
                        </a:rPr>
                        <m:t>𝑊</m:t>
                      </m:r>
                      <m:r>
                        <a:rPr kumimoji="1" lang="en-US" altLang="zh-CN" sz="2400" b="0" i="1" smtClean="0">
                          <a:latin typeface="Cambria Math" charset="0"/>
                        </a:rPr>
                        <m:t>′=</m:t>
                      </m:r>
                      <m:d>
                        <m:dPr>
                          <m:ctrlPr>
                            <a:rPr kumimoji="1" lang="en-US" altLang="zh-CN" sz="2400" i="1">
                              <a:latin typeface="Cambria Math" panose="02040503050406030204" pitchFamily="18" charset="0"/>
                            </a:rPr>
                          </m:ctrlPr>
                        </m:dPr>
                        <m:e>
                          <m:r>
                            <a:rPr kumimoji="1" lang="en-US" altLang="zh-CN" sz="2400" i="1">
                              <a:latin typeface="Cambria Math" charset="0"/>
                            </a:rPr>
                            <m:t>𝑊</m:t>
                          </m:r>
                          <m:r>
                            <a:rPr kumimoji="1" lang="en-US" altLang="zh-CN" sz="2400" i="1">
                              <a:latin typeface="Cambria Math" charset="0"/>
                            </a:rPr>
                            <m:t>−1</m:t>
                          </m:r>
                        </m:e>
                      </m:d>
                      <m:r>
                        <a:rPr kumimoji="1" lang="en-US" altLang="zh-CN" sz="2400" i="1">
                          <a:latin typeface="Cambria Math" charset="0"/>
                        </a:rPr>
                        <m:t>𝑆</m:t>
                      </m:r>
                      <m:r>
                        <a:rPr kumimoji="1" lang="en-US" altLang="zh-CN" sz="2400" i="1">
                          <a:latin typeface="Cambria Math" charset="0"/>
                        </a:rPr>
                        <m:t>−2</m:t>
                      </m:r>
                      <m:r>
                        <a:rPr kumimoji="1" lang="en-US" altLang="zh-CN" sz="2400" i="1">
                          <a:latin typeface="Cambria Math" charset="0"/>
                        </a:rPr>
                        <m:t>𝑃</m:t>
                      </m:r>
                      <m:r>
                        <a:rPr kumimoji="1" lang="en-US" altLang="zh-CN" sz="2400" i="1">
                          <a:latin typeface="Cambria Math" charset="0"/>
                        </a:rPr>
                        <m:t>+</m:t>
                      </m:r>
                      <m:r>
                        <a:rPr kumimoji="1" lang="en-US" altLang="zh-CN" sz="2400" i="1">
                          <a:latin typeface="Cambria Math" charset="0"/>
                        </a:rPr>
                        <m:t>𝐾</m:t>
                      </m:r>
                      <m:r>
                        <a:rPr kumimoji="1" lang="en-US" altLang="zh-CN" sz="2400" i="1">
                          <a:latin typeface="Cambria Math" charset="0"/>
                        </a:rPr>
                        <m:t>+</m:t>
                      </m:r>
                      <m:r>
                        <a:rPr kumimoji="1" lang="en-US" altLang="zh-CN" sz="2400" i="1">
                          <a:latin typeface="Cambria Math" charset="0"/>
                        </a:rPr>
                        <m:t>𝑃</m:t>
                      </m:r>
                      <m:r>
                        <a:rPr kumimoji="1" lang="en-US" altLang="zh-CN" sz="2400" i="1">
                          <a:latin typeface="Cambria Math" charset="0"/>
                        </a:rPr>
                        <m:t>′</m:t>
                      </m:r>
                    </m:oMath>
                  </m:oMathPara>
                </a14:m>
                <a:endParaRPr kumimoji="1" lang="en-US" altLang="zh-CN" sz="2400" dirty="0"/>
              </a:p>
            </p:txBody>
          </p:sp>
        </mc:Choice>
        <mc:Fallback xmlns="">
          <p:sp>
            <p:nvSpPr>
              <p:cNvPr id="5" name="文本框 4">
                <a:extLst>
                  <a:ext uri="{FF2B5EF4-FFF2-40B4-BE49-F238E27FC236}">
                    <a16:creationId xmlns:a16="http://schemas.microsoft.com/office/drawing/2014/main" id="{086C04E5-917E-B3A3-5E56-B23A0F16255F}"/>
                  </a:ext>
                </a:extLst>
              </p:cNvPr>
              <p:cNvSpPr txBox="1">
                <a:spLocks noRot="1" noChangeAspect="1" noMove="1" noResize="1" noEditPoints="1" noAdjustHandles="1" noChangeArrowheads="1" noChangeShapeType="1" noTextEdit="1"/>
              </p:cNvSpPr>
              <p:nvPr/>
            </p:nvSpPr>
            <p:spPr>
              <a:xfrm>
                <a:off x="1025912" y="5096458"/>
                <a:ext cx="4067139" cy="369332"/>
              </a:xfrm>
              <a:prstGeom prst="rect">
                <a:avLst/>
              </a:prstGeom>
              <a:blipFill>
                <a:blip r:embed="rId4"/>
                <a:stretch>
                  <a:fillRect l="-1558" r="-1869" b="-100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DCADE654-0DA2-B3DE-B7F5-90EE7129AE8E}"/>
              </a:ext>
            </a:extLst>
          </p:cNvPr>
          <p:cNvSpPr txBox="1"/>
          <p:nvPr/>
        </p:nvSpPr>
        <p:spPr>
          <a:xfrm>
            <a:off x="7064648" y="4324225"/>
            <a:ext cx="5320145" cy="1754326"/>
          </a:xfrm>
          <a:prstGeom prst="rect">
            <a:avLst/>
          </a:prstGeom>
          <a:noFill/>
        </p:spPr>
        <p:txBody>
          <a:bodyPr wrap="square" rtlCol="0">
            <a:spAutoFit/>
          </a:bodyPr>
          <a:lstStyle/>
          <a:p>
            <a:r>
              <a:rPr kumimoji="1" lang="en-US" altLang="zh-CN" dirty="0"/>
              <a:t>W’</a:t>
            </a:r>
            <a:r>
              <a:rPr kumimoji="1" lang="zh-CN" altLang="en-US" dirty="0"/>
              <a:t>：输出图像大小</a:t>
            </a:r>
          </a:p>
          <a:p>
            <a:r>
              <a:rPr kumimoji="1" lang="en-US" altLang="zh-CN" dirty="0"/>
              <a:t>W</a:t>
            </a:r>
            <a:r>
              <a:rPr kumimoji="1" lang="zh-CN" altLang="en-US" dirty="0"/>
              <a:t>：输入图像大小</a:t>
            </a:r>
          </a:p>
          <a:p>
            <a:r>
              <a:rPr kumimoji="1" lang="en-US" altLang="zh-CN" dirty="0"/>
              <a:t>P</a:t>
            </a:r>
            <a:r>
              <a:rPr kumimoji="1" lang="zh-CN" altLang="en-US" dirty="0"/>
              <a:t>：</a:t>
            </a:r>
            <a:r>
              <a:rPr kumimoji="1" lang="en-US" altLang="zh-CN" dirty="0"/>
              <a:t>Padding</a:t>
            </a:r>
            <a:r>
              <a:rPr kumimoji="1" lang="zh-CN" altLang="en-US" dirty="0"/>
              <a:t>四周加宽的大小</a:t>
            </a:r>
          </a:p>
          <a:p>
            <a:r>
              <a:rPr kumimoji="1" lang="en-US" altLang="zh-CN" dirty="0"/>
              <a:t>K</a:t>
            </a:r>
            <a:r>
              <a:rPr kumimoji="1" lang="zh-CN" altLang="en-US" dirty="0"/>
              <a:t>：卷积窗口大小</a:t>
            </a:r>
          </a:p>
          <a:p>
            <a:r>
              <a:rPr kumimoji="1" lang="en-US" altLang="zh-CN" dirty="0"/>
              <a:t>S</a:t>
            </a:r>
            <a:r>
              <a:rPr kumimoji="1" lang="zh-CN" altLang="en-US" dirty="0"/>
              <a:t>：</a:t>
            </a:r>
            <a:r>
              <a:rPr kumimoji="1" lang="en-US" altLang="zh-CN" dirty="0"/>
              <a:t>Striding</a:t>
            </a:r>
            <a:r>
              <a:rPr kumimoji="1" lang="zh-CN" altLang="en-US" dirty="0"/>
              <a:t>间隔大小分之一，即反卷积的</a:t>
            </a:r>
            <a:r>
              <a:rPr kumimoji="1" lang="en-US" altLang="zh-CN" dirty="0"/>
              <a:t>1/S</a:t>
            </a:r>
            <a:r>
              <a:rPr kumimoji="1" lang="zh-CN" altLang="en-US" dirty="0"/>
              <a:t>间隔</a:t>
            </a:r>
            <a:endParaRPr kumimoji="1" lang="en-US" altLang="zh-CN" dirty="0"/>
          </a:p>
          <a:p>
            <a:r>
              <a:rPr kumimoji="1" lang="en-US" altLang="zh-CN" dirty="0"/>
              <a:t>P’: </a:t>
            </a:r>
            <a:r>
              <a:rPr kumimoji="1" lang="zh-CN" altLang="en-US" dirty="0"/>
              <a:t>输出图像的</a:t>
            </a:r>
            <a:r>
              <a:rPr kumimoji="1" lang="en-US" altLang="zh-CN" dirty="0"/>
              <a:t>Padding</a:t>
            </a:r>
            <a:r>
              <a:rPr kumimoji="1" lang="zh-CN" altLang="en-US" dirty="0"/>
              <a:t>加宽大小</a:t>
            </a:r>
          </a:p>
        </p:txBody>
      </p:sp>
      <p:pic>
        <p:nvPicPr>
          <p:cNvPr id="11" name="图片 10">
            <a:extLst>
              <a:ext uri="{FF2B5EF4-FFF2-40B4-BE49-F238E27FC236}">
                <a16:creationId xmlns:a16="http://schemas.microsoft.com/office/drawing/2014/main" id="{5577D7E3-3D45-337A-D84C-97CEAD2D04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6031" y="1414828"/>
            <a:ext cx="11179834" cy="2886046"/>
          </a:xfrm>
          <a:prstGeom prst="rect">
            <a:avLst/>
          </a:prstGeom>
        </p:spPr>
      </p:pic>
    </p:spTree>
    <p:extLst>
      <p:ext uri="{BB962C8B-B14F-4D97-AF65-F5344CB8AC3E}">
        <p14:creationId xmlns:p14="http://schemas.microsoft.com/office/powerpoint/2010/main" val="1639388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Deconvolution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0FDC56B-EB1B-C4B3-075B-61FD74C4AB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5912" y="1726867"/>
            <a:ext cx="10126613" cy="3698555"/>
          </a:xfrm>
          <a:prstGeom prst="rect">
            <a:avLst/>
          </a:prstGeom>
        </p:spPr>
      </p:pic>
    </p:spTree>
    <p:extLst>
      <p:ext uri="{BB962C8B-B14F-4D97-AF65-F5344CB8AC3E}">
        <p14:creationId xmlns:p14="http://schemas.microsoft.com/office/powerpoint/2010/main" val="1106316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Deconvolution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for</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MINST</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03B1F05-E2FE-82B5-3E6D-208C9E7685AB}"/>
              </a:ext>
            </a:extLst>
          </p:cNvPr>
          <p:cNvSpPr txBox="1"/>
          <p:nvPr/>
        </p:nvSpPr>
        <p:spPr>
          <a:xfrm>
            <a:off x="1157964" y="4316532"/>
            <a:ext cx="685800" cy="523220"/>
          </a:xfrm>
          <a:prstGeom prst="rect">
            <a:avLst/>
          </a:prstGeom>
          <a:noFill/>
        </p:spPr>
        <p:txBody>
          <a:bodyPr wrap="square" rtlCol="0">
            <a:spAutoFit/>
          </a:bodyPr>
          <a:lstStyle/>
          <a:p>
            <a:r>
              <a:rPr kumimoji="1" lang="en-US" altLang="zh-CN" sz="2800" dirty="0"/>
              <a:t>7</a:t>
            </a:r>
            <a:endParaRPr kumimoji="1" lang="zh-CN" altLang="en-US" sz="2800" dirty="0"/>
          </a:p>
        </p:txBody>
      </p:sp>
      <p:sp>
        <p:nvSpPr>
          <p:cNvPr id="5" name="矩形 4">
            <a:extLst>
              <a:ext uri="{FF2B5EF4-FFF2-40B4-BE49-F238E27FC236}">
                <a16:creationId xmlns:a16="http://schemas.microsoft.com/office/drawing/2014/main" id="{D9F44B74-EB56-6DAC-2F20-189D5D624FD8}"/>
              </a:ext>
            </a:extLst>
          </p:cNvPr>
          <p:cNvSpPr/>
          <p:nvPr/>
        </p:nvSpPr>
        <p:spPr>
          <a:xfrm>
            <a:off x="2524581" y="4136925"/>
            <a:ext cx="201208" cy="1163782"/>
          </a:xfrm>
          <a:prstGeom prst="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立方体 5">
            <a:extLst>
              <a:ext uri="{FF2B5EF4-FFF2-40B4-BE49-F238E27FC236}">
                <a16:creationId xmlns:a16="http://schemas.microsoft.com/office/drawing/2014/main" id="{57E7B17B-DF0D-10C0-8E01-28E380BD1FF5}"/>
              </a:ext>
            </a:extLst>
          </p:cNvPr>
          <p:cNvSpPr/>
          <p:nvPr/>
        </p:nvSpPr>
        <p:spPr>
          <a:xfrm>
            <a:off x="2925870" y="4276231"/>
            <a:ext cx="1251480" cy="788057"/>
          </a:xfrm>
          <a:prstGeom prst="cube">
            <a:avLst>
              <a:gd name="adj" fmla="val 32564"/>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立方体 8">
            <a:extLst>
              <a:ext uri="{FF2B5EF4-FFF2-40B4-BE49-F238E27FC236}">
                <a16:creationId xmlns:a16="http://schemas.microsoft.com/office/drawing/2014/main" id="{103A7585-B779-38BD-2618-FA46DC1A4187}"/>
              </a:ext>
            </a:extLst>
          </p:cNvPr>
          <p:cNvSpPr/>
          <p:nvPr/>
        </p:nvSpPr>
        <p:spPr>
          <a:xfrm>
            <a:off x="4749404" y="3801495"/>
            <a:ext cx="1310811" cy="1631740"/>
          </a:xfrm>
          <a:prstGeom prst="cube">
            <a:avLst>
              <a:gd name="adj" fmla="val 35174"/>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6B5B94E5-EFF7-9030-5215-27965C4C1B64}"/>
              </a:ext>
            </a:extLst>
          </p:cNvPr>
          <p:cNvSpPr txBox="1"/>
          <p:nvPr/>
        </p:nvSpPr>
        <p:spPr>
          <a:xfrm rot="16200000">
            <a:off x="2000207" y="4432698"/>
            <a:ext cx="679417" cy="369332"/>
          </a:xfrm>
          <a:prstGeom prst="rect">
            <a:avLst/>
          </a:prstGeom>
          <a:noFill/>
        </p:spPr>
        <p:txBody>
          <a:bodyPr wrap="square" rtlCol="0">
            <a:spAutoFit/>
          </a:bodyPr>
          <a:lstStyle/>
          <a:p>
            <a:r>
              <a:rPr kumimoji="1" lang="en-US" altLang="zh-CN"/>
              <a:t>100</a:t>
            </a:r>
            <a:endParaRPr kumimoji="1" lang="zh-CN" altLang="en-US" dirty="0"/>
          </a:p>
        </p:txBody>
      </p:sp>
      <p:sp>
        <p:nvSpPr>
          <p:cNvPr id="13" name="文本框 12">
            <a:extLst>
              <a:ext uri="{FF2B5EF4-FFF2-40B4-BE49-F238E27FC236}">
                <a16:creationId xmlns:a16="http://schemas.microsoft.com/office/drawing/2014/main" id="{753735E4-E0CD-B0D0-4293-84D73266A486}"/>
              </a:ext>
            </a:extLst>
          </p:cNvPr>
          <p:cNvSpPr txBox="1"/>
          <p:nvPr/>
        </p:nvSpPr>
        <p:spPr>
          <a:xfrm>
            <a:off x="3249905" y="5064288"/>
            <a:ext cx="679417" cy="369332"/>
          </a:xfrm>
          <a:prstGeom prst="rect">
            <a:avLst/>
          </a:prstGeom>
          <a:noFill/>
        </p:spPr>
        <p:txBody>
          <a:bodyPr wrap="square" rtlCol="0">
            <a:spAutoFit/>
          </a:bodyPr>
          <a:lstStyle/>
          <a:p>
            <a:r>
              <a:rPr kumimoji="1" lang="en-US" altLang="zh-CN" dirty="0"/>
              <a:t>128</a:t>
            </a:r>
            <a:endParaRPr kumimoji="1" lang="zh-CN" altLang="en-US" dirty="0"/>
          </a:p>
        </p:txBody>
      </p:sp>
      <p:sp>
        <p:nvSpPr>
          <p:cNvPr id="14" name="文本框 13">
            <a:extLst>
              <a:ext uri="{FF2B5EF4-FFF2-40B4-BE49-F238E27FC236}">
                <a16:creationId xmlns:a16="http://schemas.microsoft.com/office/drawing/2014/main" id="{F9352B9C-9984-4F87-95C5-A2EC988AA912}"/>
              </a:ext>
            </a:extLst>
          </p:cNvPr>
          <p:cNvSpPr txBox="1"/>
          <p:nvPr/>
        </p:nvSpPr>
        <p:spPr>
          <a:xfrm>
            <a:off x="3984753" y="4805534"/>
            <a:ext cx="418594" cy="369332"/>
          </a:xfrm>
          <a:prstGeom prst="rect">
            <a:avLst/>
          </a:prstGeom>
          <a:noFill/>
        </p:spPr>
        <p:txBody>
          <a:bodyPr wrap="square" rtlCol="0">
            <a:spAutoFit/>
          </a:bodyPr>
          <a:lstStyle/>
          <a:p>
            <a:r>
              <a:rPr kumimoji="1" lang="en-US" altLang="zh-CN"/>
              <a:t>5</a:t>
            </a:r>
            <a:endParaRPr kumimoji="1" lang="zh-CN" altLang="en-US" dirty="0"/>
          </a:p>
        </p:txBody>
      </p:sp>
      <p:sp>
        <p:nvSpPr>
          <p:cNvPr id="15" name="文本框 14">
            <a:extLst>
              <a:ext uri="{FF2B5EF4-FFF2-40B4-BE49-F238E27FC236}">
                <a16:creationId xmlns:a16="http://schemas.microsoft.com/office/drawing/2014/main" id="{CBD7E482-010A-3E0F-AF25-8A449786A92D}"/>
              </a:ext>
            </a:extLst>
          </p:cNvPr>
          <p:cNvSpPr txBox="1"/>
          <p:nvPr/>
        </p:nvSpPr>
        <p:spPr>
          <a:xfrm>
            <a:off x="4157702" y="4362949"/>
            <a:ext cx="418594" cy="369332"/>
          </a:xfrm>
          <a:prstGeom prst="rect">
            <a:avLst/>
          </a:prstGeom>
          <a:noFill/>
        </p:spPr>
        <p:txBody>
          <a:bodyPr wrap="square" rtlCol="0">
            <a:spAutoFit/>
          </a:bodyPr>
          <a:lstStyle/>
          <a:p>
            <a:r>
              <a:rPr kumimoji="1" lang="en-US" altLang="zh-CN"/>
              <a:t>5</a:t>
            </a:r>
            <a:endParaRPr kumimoji="1" lang="zh-CN" altLang="en-US" dirty="0"/>
          </a:p>
        </p:txBody>
      </p:sp>
      <p:sp>
        <p:nvSpPr>
          <p:cNvPr id="16" name="文本框 15">
            <a:extLst>
              <a:ext uri="{FF2B5EF4-FFF2-40B4-BE49-F238E27FC236}">
                <a16:creationId xmlns:a16="http://schemas.microsoft.com/office/drawing/2014/main" id="{53637656-F02A-8EF2-CFC3-E970794D07B8}"/>
              </a:ext>
            </a:extLst>
          </p:cNvPr>
          <p:cNvSpPr txBox="1"/>
          <p:nvPr/>
        </p:nvSpPr>
        <p:spPr>
          <a:xfrm>
            <a:off x="4871008" y="5433235"/>
            <a:ext cx="679417" cy="369332"/>
          </a:xfrm>
          <a:prstGeom prst="rect">
            <a:avLst/>
          </a:prstGeom>
          <a:noFill/>
        </p:spPr>
        <p:txBody>
          <a:bodyPr wrap="square" rtlCol="0">
            <a:spAutoFit/>
          </a:bodyPr>
          <a:lstStyle/>
          <a:p>
            <a:r>
              <a:rPr kumimoji="1" lang="en-US" altLang="zh-CN"/>
              <a:t>64</a:t>
            </a:r>
            <a:endParaRPr kumimoji="1" lang="zh-CN" altLang="en-US" dirty="0"/>
          </a:p>
        </p:txBody>
      </p:sp>
      <p:sp>
        <p:nvSpPr>
          <p:cNvPr id="17" name="文本框 16">
            <a:extLst>
              <a:ext uri="{FF2B5EF4-FFF2-40B4-BE49-F238E27FC236}">
                <a16:creationId xmlns:a16="http://schemas.microsoft.com/office/drawing/2014/main" id="{5C397051-20D3-3A6E-CA60-2D30F5E3382F}"/>
              </a:ext>
            </a:extLst>
          </p:cNvPr>
          <p:cNvSpPr txBox="1"/>
          <p:nvPr/>
        </p:nvSpPr>
        <p:spPr>
          <a:xfrm>
            <a:off x="5698193" y="5174866"/>
            <a:ext cx="679417" cy="369332"/>
          </a:xfrm>
          <a:prstGeom prst="rect">
            <a:avLst/>
          </a:prstGeom>
          <a:noFill/>
        </p:spPr>
        <p:txBody>
          <a:bodyPr wrap="square" rtlCol="0">
            <a:spAutoFit/>
          </a:bodyPr>
          <a:lstStyle/>
          <a:p>
            <a:r>
              <a:rPr kumimoji="1" lang="en-US" altLang="zh-CN" dirty="0"/>
              <a:t>13</a:t>
            </a:r>
            <a:endParaRPr kumimoji="1" lang="zh-CN" altLang="en-US" dirty="0"/>
          </a:p>
        </p:txBody>
      </p:sp>
      <p:sp>
        <p:nvSpPr>
          <p:cNvPr id="18" name="文本框 17">
            <a:extLst>
              <a:ext uri="{FF2B5EF4-FFF2-40B4-BE49-F238E27FC236}">
                <a16:creationId xmlns:a16="http://schemas.microsoft.com/office/drawing/2014/main" id="{C79F30DB-FBC2-5742-9B14-42FE5A91D713}"/>
              </a:ext>
            </a:extLst>
          </p:cNvPr>
          <p:cNvSpPr txBox="1"/>
          <p:nvPr/>
        </p:nvSpPr>
        <p:spPr>
          <a:xfrm>
            <a:off x="6004033" y="4316532"/>
            <a:ext cx="679417" cy="369332"/>
          </a:xfrm>
          <a:prstGeom prst="rect">
            <a:avLst/>
          </a:prstGeom>
          <a:noFill/>
        </p:spPr>
        <p:txBody>
          <a:bodyPr wrap="square" rtlCol="0">
            <a:spAutoFit/>
          </a:bodyPr>
          <a:lstStyle/>
          <a:p>
            <a:r>
              <a:rPr kumimoji="1" lang="en-US" altLang="zh-CN" dirty="0"/>
              <a:t>13</a:t>
            </a:r>
            <a:endParaRPr kumimoji="1" lang="zh-CN" altLang="en-US" dirty="0"/>
          </a:p>
        </p:txBody>
      </p:sp>
      <p:sp>
        <p:nvSpPr>
          <p:cNvPr id="19" name="文本框 18">
            <a:extLst>
              <a:ext uri="{FF2B5EF4-FFF2-40B4-BE49-F238E27FC236}">
                <a16:creationId xmlns:a16="http://schemas.microsoft.com/office/drawing/2014/main" id="{454C5A79-F66B-CCA3-3D63-C2890A79ACC2}"/>
              </a:ext>
            </a:extLst>
          </p:cNvPr>
          <p:cNvSpPr txBox="1"/>
          <p:nvPr/>
        </p:nvSpPr>
        <p:spPr>
          <a:xfrm>
            <a:off x="6943209" y="5196438"/>
            <a:ext cx="679417" cy="369332"/>
          </a:xfrm>
          <a:prstGeom prst="rect">
            <a:avLst/>
          </a:prstGeom>
          <a:noFill/>
        </p:spPr>
        <p:txBody>
          <a:bodyPr wrap="square" rtlCol="0">
            <a:spAutoFit/>
          </a:bodyPr>
          <a:lstStyle/>
          <a:p>
            <a:r>
              <a:rPr kumimoji="1" lang="en-US" altLang="zh-CN" dirty="0"/>
              <a:t>28</a:t>
            </a:r>
            <a:endParaRPr kumimoji="1" lang="zh-CN" altLang="en-US" dirty="0"/>
          </a:p>
        </p:txBody>
      </p:sp>
      <p:sp>
        <p:nvSpPr>
          <p:cNvPr id="20" name="文本框 19">
            <a:extLst>
              <a:ext uri="{FF2B5EF4-FFF2-40B4-BE49-F238E27FC236}">
                <a16:creationId xmlns:a16="http://schemas.microsoft.com/office/drawing/2014/main" id="{19A73472-3273-EEE8-8FC0-A474E40D206E}"/>
              </a:ext>
            </a:extLst>
          </p:cNvPr>
          <p:cNvSpPr txBox="1"/>
          <p:nvPr/>
        </p:nvSpPr>
        <p:spPr>
          <a:xfrm>
            <a:off x="7279236" y="4136925"/>
            <a:ext cx="679417" cy="369332"/>
          </a:xfrm>
          <a:prstGeom prst="rect">
            <a:avLst/>
          </a:prstGeom>
          <a:noFill/>
        </p:spPr>
        <p:txBody>
          <a:bodyPr wrap="square" rtlCol="0">
            <a:spAutoFit/>
          </a:bodyPr>
          <a:lstStyle/>
          <a:p>
            <a:r>
              <a:rPr kumimoji="1" lang="en-US" altLang="zh-CN"/>
              <a:t>28</a:t>
            </a:r>
            <a:endParaRPr kumimoji="1" lang="zh-CN" altLang="en-US" dirty="0"/>
          </a:p>
        </p:txBody>
      </p:sp>
      <p:sp>
        <p:nvSpPr>
          <p:cNvPr id="21" name="立方体 20">
            <a:extLst>
              <a:ext uri="{FF2B5EF4-FFF2-40B4-BE49-F238E27FC236}">
                <a16:creationId xmlns:a16="http://schemas.microsoft.com/office/drawing/2014/main" id="{2C6A59BF-1861-F26E-81B6-991FC284788E}"/>
              </a:ext>
            </a:extLst>
          </p:cNvPr>
          <p:cNvSpPr/>
          <p:nvPr/>
        </p:nvSpPr>
        <p:spPr>
          <a:xfrm>
            <a:off x="6525378" y="3130719"/>
            <a:ext cx="801021" cy="2413479"/>
          </a:xfrm>
          <a:prstGeom prst="cube">
            <a:avLst>
              <a:gd name="adj" fmla="val 78031"/>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0CBF00D1-E817-B55E-EEE0-607D01D1C688}"/>
              </a:ext>
            </a:extLst>
          </p:cNvPr>
          <p:cNvSpPr txBox="1"/>
          <p:nvPr/>
        </p:nvSpPr>
        <p:spPr>
          <a:xfrm>
            <a:off x="6504215" y="5565770"/>
            <a:ext cx="679417" cy="369332"/>
          </a:xfrm>
          <a:prstGeom prst="rect">
            <a:avLst/>
          </a:prstGeom>
          <a:noFill/>
        </p:spPr>
        <p:txBody>
          <a:bodyPr wrap="square" rtlCol="0">
            <a:spAutoFit/>
          </a:bodyPr>
          <a:lstStyle/>
          <a:p>
            <a:r>
              <a:rPr kumimoji="1" lang="en-US" altLang="zh-CN"/>
              <a:t>1</a:t>
            </a:r>
            <a:endParaRPr kumimoji="1" lang="zh-CN" altLang="en-US" dirty="0"/>
          </a:p>
        </p:txBody>
      </p:sp>
      <p:cxnSp>
        <p:nvCxnSpPr>
          <p:cNvPr id="23" name="直线箭头连接符 22">
            <a:extLst>
              <a:ext uri="{FF2B5EF4-FFF2-40B4-BE49-F238E27FC236}">
                <a16:creationId xmlns:a16="http://schemas.microsoft.com/office/drawing/2014/main" id="{77A4E405-E0C6-F134-E998-B08DBE69B6C4}"/>
              </a:ext>
            </a:extLst>
          </p:cNvPr>
          <p:cNvCxnSpPr>
            <a:endCxn id="11" idx="0"/>
          </p:cNvCxnSpPr>
          <p:nvPr/>
        </p:nvCxnSpPr>
        <p:spPr>
          <a:xfrm>
            <a:off x="1522995" y="4617364"/>
            <a:ext cx="6322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44B981C5-C533-EBD4-BD8D-9EAF218C65BE}"/>
              </a:ext>
            </a:extLst>
          </p:cNvPr>
          <p:cNvCxnSpPr/>
          <p:nvPr/>
        </p:nvCxnSpPr>
        <p:spPr>
          <a:xfrm>
            <a:off x="7958653" y="4501198"/>
            <a:ext cx="6322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D0D93F7-0326-1D01-FB70-AEAB6EDF5325}"/>
              </a:ext>
            </a:extLst>
          </p:cNvPr>
          <p:cNvSpPr txBox="1"/>
          <p:nvPr/>
        </p:nvSpPr>
        <p:spPr>
          <a:xfrm>
            <a:off x="8628584" y="1450183"/>
            <a:ext cx="594578" cy="1200329"/>
          </a:xfrm>
          <a:prstGeom prst="rect">
            <a:avLst/>
          </a:prstGeom>
          <a:noFill/>
        </p:spPr>
        <p:txBody>
          <a:bodyPr wrap="square" rtlCol="0">
            <a:spAutoFit/>
          </a:bodyPr>
          <a:lstStyle/>
          <a:p>
            <a:r>
              <a:rPr kumimoji="1" lang="zh-CN" altLang="en-US"/>
              <a:t>真实图像</a:t>
            </a:r>
          </a:p>
        </p:txBody>
      </p:sp>
      <p:sp>
        <p:nvSpPr>
          <p:cNvPr id="26" name="文本框 25">
            <a:extLst>
              <a:ext uri="{FF2B5EF4-FFF2-40B4-BE49-F238E27FC236}">
                <a16:creationId xmlns:a16="http://schemas.microsoft.com/office/drawing/2014/main" id="{90EAF4A4-9BD2-0245-24F7-C4B5DEBDF8C8}"/>
              </a:ext>
            </a:extLst>
          </p:cNvPr>
          <p:cNvSpPr txBox="1"/>
          <p:nvPr/>
        </p:nvSpPr>
        <p:spPr>
          <a:xfrm>
            <a:off x="8628584" y="3906092"/>
            <a:ext cx="594578" cy="1200329"/>
          </a:xfrm>
          <a:prstGeom prst="rect">
            <a:avLst/>
          </a:prstGeom>
          <a:noFill/>
        </p:spPr>
        <p:txBody>
          <a:bodyPr wrap="square" rtlCol="0">
            <a:spAutoFit/>
          </a:bodyPr>
          <a:lstStyle/>
          <a:p>
            <a:r>
              <a:rPr kumimoji="1" lang="zh-CN" altLang="en-US" dirty="0"/>
              <a:t>生成图像</a:t>
            </a:r>
          </a:p>
        </p:txBody>
      </p:sp>
      <p:pic>
        <p:nvPicPr>
          <p:cNvPr id="27" name="内容占位符 29">
            <a:extLst>
              <a:ext uri="{FF2B5EF4-FFF2-40B4-BE49-F238E27FC236}">
                <a16:creationId xmlns:a16="http://schemas.microsoft.com/office/drawing/2014/main" id="{B4B36C93-A502-57D2-29A4-B0CB7C60C9D6}"/>
              </a:ext>
            </a:extLst>
          </p:cNvPr>
          <p:cNvPicPr>
            <a:picLocks noGrp="1" noChangeAspect="1"/>
          </p:cNvPicPr>
          <p:nvPr>
            <p:ph idx="1"/>
          </p:nvPr>
        </p:nvPicPr>
        <p:blipFill>
          <a:blip r:embed="rId4"/>
          <a:stretch>
            <a:fillRect/>
          </a:stretch>
        </p:blipFill>
        <p:spPr>
          <a:xfrm>
            <a:off x="9494547" y="3791357"/>
            <a:ext cx="2000519" cy="1977525"/>
          </a:xfrm>
          <a:prstGeom prst="rect">
            <a:avLst/>
          </a:prstGeom>
        </p:spPr>
      </p:pic>
      <p:pic>
        <p:nvPicPr>
          <p:cNvPr id="28" name="内容占位符 8">
            <a:extLst>
              <a:ext uri="{FF2B5EF4-FFF2-40B4-BE49-F238E27FC236}">
                <a16:creationId xmlns:a16="http://schemas.microsoft.com/office/drawing/2014/main" id="{C6DB95E3-DBDC-7121-AE57-1EEDA0724C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58853" y="964384"/>
            <a:ext cx="2271905" cy="2245176"/>
          </a:xfrm>
          <a:prstGeom prst="rect">
            <a:avLst/>
          </a:prstGeom>
        </p:spPr>
      </p:pic>
    </p:spTree>
    <p:extLst>
      <p:ext uri="{BB962C8B-B14F-4D97-AF65-F5344CB8AC3E}">
        <p14:creationId xmlns:p14="http://schemas.microsoft.com/office/powerpoint/2010/main" val="2047443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Deconvolution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for</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MINST</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03B1F05-E2FE-82B5-3E6D-208C9E7685AB}"/>
              </a:ext>
            </a:extLst>
          </p:cNvPr>
          <p:cNvSpPr txBox="1"/>
          <p:nvPr/>
        </p:nvSpPr>
        <p:spPr>
          <a:xfrm>
            <a:off x="1157964" y="4316532"/>
            <a:ext cx="685800" cy="523220"/>
          </a:xfrm>
          <a:prstGeom prst="rect">
            <a:avLst/>
          </a:prstGeom>
          <a:noFill/>
        </p:spPr>
        <p:txBody>
          <a:bodyPr wrap="square" rtlCol="0">
            <a:spAutoFit/>
          </a:bodyPr>
          <a:lstStyle/>
          <a:p>
            <a:r>
              <a:rPr kumimoji="1" lang="en-US" altLang="zh-CN" sz="2800" dirty="0"/>
              <a:t>7</a:t>
            </a:r>
            <a:endParaRPr kumimoji="1" lang="zh-CN" altLang="en-US" sz="2800" dirty="0"/>
          </a:p>
        </p:txBody>
      </p:sp>
      <p:sp>
        <p:nvSpPr>
          <p:cNvPr id="5" name="矩形 4">
            <a:extLst>
              <a:ext uri="{FF2B5EF4-FFF2-40B4-BE49-F238E27FC236}">
                <a16:creationId xmlns:a16="http://schemas.microsoft.com/office/drawing/2014/main" id="{D9F44B74-EB56-6DAC-2F20-189D5D624FD8}"/>
              </a:ext>
            </a:extLst>
          </p:cNvPr>
          <p:cNvSpPr/>
          <p:nvPr/>
        </p:nvSpPr>
        <p:spPr>
          <a:xfrm>
            <a:off x="2524581" y="4136925"/>
            <a:ext cx="201208" cy="1163782"/>
          </a:xfrm>
          <a:prstGeom prst="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立方体 5">
            <a:extLst>
              <a:ext uri="{FF2B5EF4-FFF2-40B4-BE49-F238E27FC236}">
                <a16:creationId xmlns:a16="http://schemas.microsoft.com/office/drawing/2014/main" id="{57E7B17B-DF0D-10C0-8E01-28E380BD1FF5}"/>
              </a:ext>
            </a:extLst>
          </p:cNvPr>
          <p:cNvSpPr/>
          <p:nvPr/>
        </p:nvSpPr>
        <p:spPr>
          <a:xfrm>
            <a:off x="2925870" y="4276231"/>
            <a:ext cx="1251480" cy="788057"/>
          </a:xfrm>
          <a:prstGeom prst="cube">
            <a:avLst>
              <a:gd name="adj" fmla="val 32564"/>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立方体 8">
            <a:extLst>
              <a:ext uri="{FF2B5EF4-FFF2-40B4-BE49-F238E27FC236}">
                <a16:creationId xmlns:a16="http://schemas.microsoft.com/office/drawing/2014/main" id="{103A7585-B779-38BD-2618-FA46DC1A4187}"/>
              </a:ext>
            </a:extLst>
          </p:cNvPr>
          <p:cNvSpPr/>
          <p:nvPr/>
        </p:nvSpPr>
        <p:spPr>
          <a:xfrm>
            <a:off x="4749404" y="3801495"/>
            <a:ext cx="1310811" cy="1631740"/>
          </a:xfrm>
          <a:prstGeom prst="cube">
            <a:avLst>
              <a:gd name="adj" fmla="val 35174"/>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6B5B94E5-EFF7-9030-5215-27965C4C1B64}"/>
              </a:ext>
            </a:extLst>
          </p:cNvPr>
          <p:cNvSpPr txBox="1"/>
          <p:nvPr/>
        </p:nvSpPr>
        <p:spPr>
          <a:xfrm rot="16200000">
            <a:off x="2000207" y="4432698"/>
            <a:ext cx="679417" cy="369332"/>
          </a:xfrm>
          <a:prstGeom prst="rect">
            <a:avLst/>
          </a:prstGeom>
          <a:noFill/>
        </p:spPr>
        <p:txBody>
          <a:bodyPr wrap="square" rtlCol="0">
            <a:spAutoFit/>
          </a:bodyPr>
          <a:lstStyle/>
          <a:p>
            <a:r>
              <a:rPr kumimoji="1" lang="en-US" altLang="zh-CN"/>
              <a:t>100</a:t>
            </a:r>
            <a:endParaRPr kumimoji="1" lang="zh-CN" altLang="en-US" dirty="0"/>
          </a:p>
        </p:txBody>
      </p:sp>
      <p:sp>
        <p:nvSpPr>
          <p:cNvPr id="13" name="文本框 12">
            <a:extLst>
              <a:ext uri="{FF2B5EF4-FFF2-40B4-BE49-F238E27FC236}">
                <a16:creationId xmlns:a16="http://schemas.microsoft.com/office/drawing/2014/main" id="{753735E4-E0CD-B0D0-4293-84D73266A486}"/>
              </a:ext>
            </a:extLst>
          </p:cNvPr>
          <p:cNvSpPr txBox="1"/>
          <p:nvPr/>
        </p:nvSpPr>
        <p:spPr>
          <a:xfrm>
            <a:off x="3249905" y="5064288"/>
            <a:ext cx="679417" cy="369332"/>
          </a:xfrm>
          <a:prstGeom prst="rect">
            <a:avLst/>
          </a:prstGeom>
          <a:noFill/>
        </p:spPr>
        <p:txBody>
          <a:bodyPr wrap="square" rtlCol="0">
            <a:spAutoFit/>
          </a:bodyPr>
          <a:lstStyle/>
          <a:p>
            <a:r>
              <a:rPr kumimoji="1" lang="en-US" altLang="zh-CN" dirty="0"/>
              <a:t>128</a:t>
            </a:r>
            <a:endParaRPr kumimoji="1" lang="zh-CN" altLang="en-US" dirty="0"/>
          </a:p>
        </p:txBody>
      </p:sp>
      <p:sp>
        <p:nvSpPr>
          <p:cNvPr id="14" name="文本框 13">
            <a:extLst>
              <a:ext uri="{FF2B5EF4-FFF2-40B4-BE49-F238E27FC236}">
                <a16:creationId xmlns:a16="http://schemas.microsoft.com/office/drawing/2014/main" id="{F9352B9C-9984-4F87-95C5-A2EC988AA912}"/>
              </a:ext>
            </a:extLst>
          </p:cNvPr>
          <p:cNvSpPr txBox="1"/>
          <p:nvPr/>
        </p:nvSpPr>
        <p:spPr>
          <a:xfrm>
            <a:off x="3984753" y="4805534"/>
            <a:ext cx="418594" cy="369332"/>
          </a:xfrm>
          <a:prstGeom prst="rect">
            <a:avLst/>
          </a:prstGeom>
          <a:noFill/>
        </p:spPr>
        <p:txBody>
          <a:bodyPr wrap="square" rtlCol="0">
            <a:spAutoFit/>
          </a:bodyPr>
          <a:lstStyle/>
          <a:p>
            <a:r>
              <a:rPr kumimoji="1" lang="en-US" altLang="zh-CN"/>
              <a:t>5</a:t>
            </a:r>
            <a:endParaRPr kumimoji="1" lang="zh-CN" altLang="en-US" dirty="0"/>
          </a:p>
        </p:txBody>
      </p:sp>
      <p:sp>
        <p:nvSpPr>
          <p:cNvPr id="15" name="文本框 14">
            <a:extLst>
              <a:ext uri="{FF2B5EF4-FFF2-40B4-BE49-F238E27FC236}">
                <a16:creationId xmlns:a16="http://schemas.microsoft.com/office/drawing/2014/main" id="{CBD7E482-010A-3E0F-AF25-8A449786A92D}"/>
              </a:ext>
            </a:extLst>
          </p:cNvPr>
          <p:cNvSpPr txBox="1"/>
          <p:nvPr/>
        </p:nvSpPr>
        <p:spPr>
          <a:xfrm>
            <a:off x="4157702" y="4362949"/>
            <a:ext cx="418594" cy="369332"/>
          </a:xfrm>
          <a:prstGeom prst="rect">
            <a:avLst/>
          </a:prstGeom>
          <a:noFill/>
        </p:spPr>
        <p:txBody>
          <a:bodyPr wrap="square" rtlCol="0">
            <a:spAutoFit/>
          </a:bodyPr>
          <a:lstStyle/>
          <a:p>
            <a:r>
              <a:rPr kumimoji="1" lang="en-US" altLang="zh-CN"/>
              <a:t>5</a:t>
            </a:r>
            <a:endParaRPr kumimoji="1" lang="zh-CN" altLang="en-US" dirty="0"/>
          </a:p>
        </p:txBody>
      </p:sp>
      <p:sp>
        <p:nvSpPr>
          <p:cNvPr id="16" name="文本框 15">
            <a:extLst>
              <a:ext uri="{FF2B5EF4-FFF2-40B4-BE49-F238E27FC236}">
                <a16:creationId xmlns:a16="http://schemas.microsoft.com/office/drawing/2014/main" id="{53637656-F02A-8EF2-CFC3-E970794D07B8}"/>
              </a:ext>
            </a:extLst>
          </p:cNvPr>
          <p:cNvSpPr txBox="1"/>
          <p:nvPr/>
        </p:nvSpPr>
        <p:spPr>
          <a:xfrm>
            <a:off x="4871008" y="5433235"/>
            <a:ext cx="679417" cy="369332"/>
          </a:xfrm>
          <a:prstGeom prst="rect">
            <a:avLst/>
          </a:prstGeom>
          <a:noFill/>
        </p:spPr>
        <p:txBody>
          <a:bodyPr wrap="square" rtlCol="0">
            <a:spAutoFit/>
          </a:bodyPr>
          <a:lstStyle/>
          <a:p>
            <a:r>
              <a:rPr kumimoji="1" lang="en-US" altLang="zh-CN"/>
              <a:t>64</a:t>
            </a:r>
            <a:endParaRPr kumimoji="1" lang="zh-CN" altLang="en-US" dirty="0"/>
          </a:p>
        </p:txBody>
      </p:sp>
      <p:sp>
        <p:nvSpPr>
          <p:cNvPr id="17" name="文本框 16">
            <a:extLst>
              <a:ext uri="{FF2B5EF4-FFF2-40B4-BE49-F238E27FC236}">
                <a16:creationId xmlns:a16="http://schemas.microsoft.com/office/drawing/2014/main" id="{5C397051-20D3-3A6E-CA60-2D30F5E3382F}"/>
              </a:ext>
            </a:extLst>
          </p:cNvPr>
          <p:cNvSpPr txBox="1"/>
          <p:nvPr/>
        </p:nvSpPr>
        <p:spPr>
          <a:xfrm>
            <a:off x="5698193" y="5174866"/>
            <a:ext cx="679417" cy="369332"/>
          </a:xfrm>
          <a:prstGeom prst="rect">
            <a:avLst/>
          </a:prstGeom>
          <a:noFill/>
        </p:spPr>
        <p:txBody>
          <a:bodyPr wrap="square" rtlCol="0">
            <a:spAutoFit/>
          </a:bodyPr>
          <a:lstStyle/>
          <a:p>
            <a:r>
              <a:rPr kumimoji="1" lang="en-US" altLang="zh-CN" dirty="0"/>
              <a:t>13</a:t>
            </a:r>
            <a:endParaRPr kumimoji="1" lang="zh-CN" altLang="en-US" dirty="0"/>
          </a:p>
        </p:txBody>
      </p:sp>
      <p:sp>
        <p:nvSpPr>
          <p:cNvPr id="18" name="文本框 17">
            <a:extLst>
              <a:ext uri="{FF2B5EF4-FFF2-40B4-BE49-F238E27FC236}">
                <a16:creationId xmlns:a16="http://schemas.microsoft.com/office/drawing/2014/main" id="{C79F30DB-FBC2-5742-9B14-42FE5A91D713}"/>
              </a:ext>
            </a:extLst>
          </p:cNvPr>
          <p:cNvSpPr txBox="1"/>
          <p:nvPr/>
        </p:nvSpPr>
        <p:spPr>
          <a:xfrm>
            <a:off x="6004033" y="4316532"/>
            <a:ext cx="679417" cy="369332"/>
          </a:xfrm>
          <a:prstGeom prst="rect">
            <a:avLst/>
          </a:prstGeom>
          <a:noFill/>
        </p:spPr>
        <p:txBody>
          <a:bodyPr wrap="square" rtlCol="0">
            <a:spAutoFit/>
          </a:bodyPr>
          <a:lstStyle/>
          <a:p>
            <a:r>
              <a:rPr kumimoji="1" lang="en-US" altLang="zh-CN" dirty="0"/>
              <a:t>13</a:t>
            </a:r>
            <a:endParaRPr kumimoji="1" lang="zh-CN" altLang="en-US" dirty="0"/>
          </a:p>
        </p:txBody>
      </p:sp>
      <p:sp>
        <p:nvSpPr>
          <p:cNvPr id="19" name="文本框 18">
            <a:extLst>
              <a:ext uri="{FF2B5EF4-FFF2-40B4-BE49-F238E27FC236}">
                <a16:creationId xmlns:a16="http://schemas.microsoft.com/office/drawing/2014/main" id="{454C5A79-F66B-CCA3-3D63-C2890A79ACC2}"/>
              </a:ext>
            </a:extLst>
          </p:cNvPr>
          <p:cNvSpPr txBox="1"/>
          <p:nvPr/>
        </p:nvSpPr>
        <p:spPr>
          <a:xfrm>
            <a:off x="6943209" y="5196438"/>
            <a:ext cx="679417" cy="369332"/>
          </a:xfrm>
          <a:prstGeom prst="rect">
            <a:avLst/>
          </a:prstGeom>
          <a:noFill/>
        </p:spPr>
        <p:txBody>
          <a:bodyPr wrap="square" rtlCol="0">
            <a:spAutoFit/>
          </a:bodyPr>
          <a:lstStyle/>
          <a:p>
            <a:r>
              <a:rPr kumimoji="1" lang="en-US" altLang="zh-CN" dirty="0"/>
              <a:t>28</a:t>
            </a:r>
            <a:endParaRPr kumimoji="1" lang="zh-CN" altLang="en-US" dirty="0"/>
          </a:p>
        </p:txBody>
      </p:sp>
      <p:sp>
        <p:nvSpPr>
          <p:cNvPr id="20" name="文本框 19">
            <a:extLst>
              <a:ext uri="{FF2B5EF4-FFF2-40B4-BE49-F238E27FC236}">
                <a16:creationId xmlns:a16="http://schemas.microsoft.com/office/drawing/2014/main" id="{19A73472-3273-EEE8-8FC0-A474E40D206E}"/>
              </a:ext>
            </a:extLst>
          </p:cNvPr>
          <p:cNvSpPr txBox="1"/>
          <p:nvPr/>
        </p:nvSpPr>
        <p:spPr>
          <a:xfrm>
            <a:off x="7279236" y="4136925"/>
            <a:ext cx="679417" cy="369332"/>
          </a:xfrm>
          <a:prstGeom prst="rect">
            <a:avLst/>
          </a:prstGeom>
          <a:noFill/>
        </p:spPr>
        <p:txBody>
          <a:bodyPr wrap="square" rtlCol="0">
            <a:spAutoFit/>
          </a:bodyPr>
          <a:lstStyle/>
          <a:p>
            <a:r>
              <a:rPr kumimoji="1" lang="en-US" altLang="zh-CN"/>
              <a:t>28</a:t>
            </a:r>
            <a:endParaRPr kumimoji="1" lang="zh-CN" altLang="en-US" dirty="0"/>
          </a:p>
        </p:txBody>
      </p:sp>
      <p:sp>
        <p:nvSpPr>
          <p:cNvPr id="21" name="立方体 20">
            <a:extLst>
              <a:ext uri="{FF2B5EF4-FFF2-40B4-BE49-F238E27FC236}">
                <a16:creationId xmlns:a16="http://schemas.microsoft.com/office/drawing/2014/main" id="{2C6A59BF-1861-F26E-81B6-991FC284788E}"/>
              </a:ext>
            </a:extLst>
          </p:cNvPr>
          <p:cNvSpPr/>
          <p:nvPr/>
        </p:nvSpPr>
        <p:spPr>
          <a:xfrm>
            <a:off x="6525378" y="3130719"/>
            <a:ext cx="801021" cy="2413479"/>
          </a:xfrm>
          <a:prstGeom prst="cube">
            <a:avLst>
              <a:gd name="adj" fmla="val 78031"/>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0CBF00D1-E817-B55E-EEE0-607D01D1C688}"/>
              </a:ext>
            </a:extLst>
          </p:cNvPr>
          <p:cNvSpPr txBox="1"/>
          <p:nvPr/>
        </p:nvSpPr>
        <p:spPr>
          <a:xfrm>
            <a:off x="6504215" y="5565770"/>
            <a:ext cx="679417" cy="369332"/>
          </a:xfrm>
          <a:prstGeom prst="rect">
            <a:avLst/>
          </a:prstGeom>
          <a:noFill/>
        </p:spPr>
        <p:txBody>
          <a:bodyPr wrap="square" rtlCol="0">
            <a:spAutoFit/>
          </a:bodyPr>
          <a:lstStyle/>
          <a:p>
            <a:r>
              <a:rPr kumimoji="1" lang="en-US" altLang="zh-CN"/>
              <a:t>1</a:t>
            </a:r>
            <a:endParaRPr kumimoji="1" lang="zh-CN" altLang="en-US" dirty="0"/>
          </a:p>
        </p:txBody>
      </p:sp>
      <p:cxnSp>
        <p:nvCxnSpPr>
          <p:cNvPr id="23" name="直线箭头连接符 22">
            <a:extLst>
              <a:ext uri="{FF2B5EF4-FFF2-40B4-BE49-F238E27FC236}">
                <a16:creationId xmlns:a16="http://schemas.microsoft.com/office/drawing/2014/main" id="{77A4E405-E0C6-F134-E998-B08DBE69B6C4}"/>
              </a:ext>
            </a:extLst>
          </p:cNvPr>
          <p:cNvCxnSpPr>
            <a:endCxn id="11" idx="0"/>
          </p:cNvCxnSpPr>
          <p:nvPr/>
        </p:nvCxnSpPr>
        <p:spPr>
          <a:xfrm>
            <a:off x="1522995" y="4617364"/>
            <a:ext cx="6322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44B981C5-C533-EBD4-BD8D-9EAF218C65BE}"/>
              </a:ext>
            </a:extLst>
          </p:cNvPr>
          <p:cNvCxnSpPr/>
          <p:nvPr/>
        </p:nvCxnSpPr>
        <p:spPr>
          <a:xfrm>
            <a:off x="7958653" y="4501198"/>
            <a:ext cx="6322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5D0D93F7-0326-1D01-FB70-AEAB6EDF5325}"/>
              </a:ext>
            </a:extLst>
          </p:cNvPr>
          <p:cNvSpPr txBox="1"/>
          <p:nvPr/>
        </p:nvSpPr>
        <p:spPr>
          <a:xfrm>
            <a:off x="8628584" y="1450183"/>
            <a:ext cx="594578" cy="1200329"/>
          </a:xfrm>
          <a:prstGeom prst="rect">
            <a:avLst/>
          </a:prstGeom>
          <a:noFill/>
        </p:spPr>
        <p:txBody>
          <a:bodyPr wrap="square" rtlCol="0">
            <a:spAutoFit/>
          </a:bodyPr>
          <a:lstStyle/>
          <a:p>
            <a:r>
              <a:rPr kumimoji="1" lang="zh-CN" altLang="en-US"/>
              <a:t>真实图像</a:t>
            </a:r>
          </a:p>
        </p:txBody>
      </p:sp>
      <p:sp>
        <p:nvSpPr>
          <p:cNvPr id="26" name="文本框 25">
            <a:extLst>
              <a:ext uri="{FF2B5EF4-FFF2-40B4-BE49-F238E27FC236}">
                <a16:creationId xmlns:a16="http://schemas.microsoft.com/office/drawing/2014/main" id="{90EAF4A4-9BD2-0245-24F7-C4B5DEBDF8C8}"/>
              </a:ext>
            </a:extLst>
          </p:cNvPr>
          <p:cNvSpPr txBox="1"/>
          <p:nvPr/>
        </p:nvSpPr>
        <p:spPr>
          <a:xfrm>
            <a:off x="8628584" y="3906092"/>
            <a:ext cx="594578" cy="1200329"/>
          </a:xfrm>
          <a:prstGeom prst="rect">
            <a:avLst/>
          </a:prstGeom>
          <a:noFill/>
        </p:spPr>
        <p:txBody>
          <a:bodyPr wrap="square" rtlCol="0">
            <a:spAutoFit/>
          </a:bodyPr>
          <a:lstStyle/>
          <a:p>
            <a:r>
              <a:rPr kumimoji="1" lang="zh-CN" altLang="en-US" dirty="0"/>
              <a:t>生成图像</a:t>
            </a:r>
          </a:p>
        </p:txBody>
      </p:sp>
      <p:pic>
        <p:nvPicPr>
          <p:cNvPr id="27" name="内容占位符 29">
            <a:extLst>
              <a:ext uri="{FF2B5EF4-FFF2-40B4-BE49-F238E27FC236}">
                <a16:creationId xmlns:a16="http://schemas.microsoft.com/office/drawing/2014/main" id="{B4B36C93-A502-57D2-29A4-B0CB7C60C9D6}"/>
              </a:ext>
            </a:extLst>
          </p:cNvPr>
          <p:cNvPicPr>
            <a:picLocks noGrp="1" noChangeAspect="1"/>
          </p:cNvPicPr>
          <p:nvPr>
            <p:ph idx="1"/>
          </p:nvPr>
        </p:nvPicPr>
        <p:blipFill>
          <a:blip r:embed="rId4"/>
          <a:stretch>
            <a:fillRect/>
          </a:stretch>
        </p:blipFill>
        <p:spPr>
          <a:xfrm>
            <a:off x="9494547" y="3791357"/>
            <a:ext cx="2000519" cy="1977525"/>
          </a:xfrm>
          <a:prstGeom prst="rect">
            <a:avLst/>
          </a:prstGeom>
        </p:spPr>
      </p:pic>
      <p:pic>
        <p:nvPicPr>
          <p:cNvPr id="28" name="内容占位符 8">
            <a:extLst>
              <a:ext uri="{FF2B5EF4-FFF2-40B4-BE49-F238E27FC236}">
                <a16:creationId xmlns:a16="http://schemas.microsoft.com/office/drawing/2014/main" id="{C6DB95E3-DBDC-7121-AE57-1EEDA0724C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58853" y="964384"/>
            <a:ext cx="2271905" cy="2245176"/>
          </a:xfrm>
          <a:prstGeom prst="rect">
            <a:avLst/>
          </a:prstGeom>
        </p:spPr>
      </p:pic>
      <p:pic>
        <p:nvPicPr>
          <p:cNvPr id="29" name="图片 28">
            <a:extLst>
              <a:ext uri="{FF2B5EF4-FFF2-40B4-BE49-F238E27FC236}">
                <a16:creationId xmlns:a16="http://schemas.microsoft.com/office/drawing/2014/main" id="{6437B9BE-1D6D-26E5-652C-F0FB10BBD9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209" y="1379968"/>
            <a:ext cx="3344846" cy="2318157"/>
          </a:xfrm>
          <a:prstGeom prst="rect">
            <a:avLst/>
          </a:prstGeom>
        </p:spPr>
      </p:pic>
      <p:pic>
        <p:nvPicPr>
          <p:cNvPr id="3" name="图片 2">
            <a:extLst>
              <a:ext uri="{FF2B5EF4-FFF2-40B4-BE49-F238E27FC236}">
                <a16:creationId xmlns:a16="http://schemas.microsoft.com/office/drawing/2014/main" id="{1120DA00-46FA-8CFB-66F0-371688CE94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0838" y="3477630"/>
            <a:ext cx="2692779" cy="2655807"/>
          </a:xfrm>
          <a:prstGeom prst="rect">
            <a:avLst/>
          </a:prstGeom>
        </p:spPr>
      </p:pic>
    </p:spTree>
    <p:extLst>
      <p:ext uri="{BB962C8B-B14F-4D97-AF65-F5344CB8AC3E}">
        <p14:creationId xmlns:p14="http://schemas.microsoft.com/office/powerpoint/2010/main" val="3493978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Generator</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Recognizer</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pSp>
        <p:nvGrpSpPr>
          <p:cNvPr id="32" name="组 4">
            <a:extLst>
              <a:ext uri="{FF2B5EF4-FFF2-40B4-BE49-F238E27FC236}">
                <a16:creationId xmlns:a16="http://schemas.microsoft.com/office/drawing/2014/main" id="{869904F7-8DA8-F828-B329-F47070ED402F}"/>
              </a:ext>
            </a:extLst>
          </p:cNvPr>
          <p:cNvGrpSpPr/>
          <p:nvPr/>
        </p:nvGrpSpPr>
        <p:grpSpPr>
          <a:xfrm>
            <a:off x="574304" y="2466979"/>
            <a:ext cx="5551430" cy="2213319"/>
            <a:chOff x="663103" y="2950694"/>
            <a:chExt cx="5551430" cy="2213319"/>
          </a:xfrm>
        </p:grpSpPr>
        <p:sp>
          <p:nvSpPr>
            <p:cNvPr id="33" name="矩形 32">
              <a:extLst>
                <a:ext uri="{FF2B5EF4-FFF2-40B4-BE49-F238E27FC236}">
                  <a16:creationId xmlns:a16="http://schemas.microsoft.com/office/drawing/2014/main" id="{200907B6-3DC3-FE06-2BFD-3B034527AE10}"/>
                </a:ext>
              </a:extLst>
            </p:cNvPr>
            <p:cNvSpPr/>
            <p:nvPr/>
          </p:nvSpPr>
          <p:spPr>
            <a:xfrm>
              <a:off x="1527076" y="3803597"/>
              <a:ext cx="173563" cy="986471"/>
            </a:xfrm>
            <a:prstGeom prst="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34" name="立方体 33">
              <a:extLst>
                <a:ext uri="{FF2B5EF4-FFF2-40B4-BE49-F238E27FC236}">
                  <a16:creationId xmlns:a16="http://schemas.microsoft.com/office/drawing/2014/main" id="{670D39E2-47A6-4143-6732-75341B42920D}"/>
                </a:ext>
              </a:extLst>
            </p:cNvPr>
            <p:cNvSpPr/>
            <p:nvPr/>
          </p:nvSpPr>
          <p:spPr>
            <a:xfrm>
              <a:off x="1873230" y="3921679"/>
              <a:ext cx="1079533" cy="667991"/>
            </a:xfrm>
            <a:prstGeom prst="cube">
              <a:avLst>
                <a:gd name="adj" fmla="val 32564"/>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35" name="立方体 34">
              <a:extLst>
                <a:ext uri="{FF2B5EF4-FFF2-40B4-BE49-F238E27FC236}">
                  <a16:creationId xmlns:a16="http://schemas.microsoft.com/office/drawing/2014/main" id="{1CE10421-EED1-1BF4-CC8B-AABCB64C863F}"/>
                </a:ext>
              </a:extLst>
            </p:cNvPr>
            <p:cNvSpPr/>
            <p:nvPr/>
          </p:nvSpPr>
          <p:spPr>
            <a:xfrm>
              <a:off x="3446219" y="3519272"/>
              <a:ext cx="1130712" cy="1383132"/>
            </a:xfrm>
            <a:prstGeom prst="cube">
              <a:avLst>
                <a:gd name="adj" fmla="val 35174"/>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36" name="文本框 35">
              <a:extLst>
                <a:ext uri="{FF2B5EF4-FFF2-40B4-BE49-F238E27FC236}">
                  <a16:creationId xmlns:a16="http://schemas.microsoft.com/office/drawing/2014/main" id="{61A5DED0-F7C5-17DA-7968-7D5820213312}"/>
                </a:ext>
              </a:extLst>
            </p:cNvPr>
            <p:cNvSpPr txBox="1"/>
            <p:nvPr/>
          </p:nvSpPr>
          <p:spPr>
            <a:xfrm rot="16200000">
              <a:off x="1079831" y="4080032"/>
              <a:ext cx="575903" cy="261610"/>
            </a:xfrm>
            <a:prstGeom prst="rect">
              <a:avLst/>
            </a:prstGeom>
            <a:noFill/>
          </p:spPr>
          <p:txBody>
            <a:bodyPr wrap="square" rtlCol="0">
              <a:spAutoFit/>
            </a:bodyPr>
            <a:lstStyle/>
            <a:p>
              <a:r>
                <a:rPr kumimoji="1" lang="en-US" altLang="zh-CN" sz="1100"/>
                <a:t>100</a:t>
              </a:r>
              <a:endParaRPr kumimoji="1" lang="zh-CN" altLang="en-US" sz="1100" dirty="0"/>
            </a:p>
          </p:txBody>
        </p:sp>
        <p:sp>
          <p:nvSpPr>
            <p:cNvPr id="37" name="文本框 36">
              <a:extLst>
                <a:ext uri="{FF2B5EF4-FFF2-40B4-BE49-F238E27FC236}">
                  <a16:creationId xmlns:a16="http://schemas.microsoft.com/office/drawing/2014/main" id="{6C7068C7-4D1D-6184-8BC7-1C6B0B5CB3B1}"/>
                </a:ext>
              </a:extLst>
            </p:cNvPr>
            <p:cNvSpPr txBox="1"/>
            <p:nvPr/>
          </p:nvSpPr>
          <p:spPr>
            <a:xfrm>
              <a:off x="2152744" y="4589669"/>
              <a:ext cx="586068" cy="261610"/>
            </a:xfrm>
            <a:prstGeom prst="rect">
              <a:avLst/>
            </a:prstGeom>
            <a:noFill/>
          </p:spPr>
          <p:txBody>
            <a:bodyPr wrap="square" rtlCol="0">
              <a:spAutoFit/>
            </a:bodyPr>
            <a:lstStyle/>
            <a:p>
              <a:r>
                <a:rPr kumimoji="1" lang="en-US" altLang="zh-CN" sz="1100" dirty="0"/>
                <a:t>128</a:t>
              </a:r>
              <a:endParaRPr kumimoji="1" lang="zh-CN" altLang="en-US" sz="1100" dirty="0"/>
            </a:p>
          </p:txBody>
        </p:sp>
        <p:sp>
          <p:nvSpPr>
            <p:cNvPr id="38" name="文本框 37">
              <a:extLst>
                <a:ext uri="{FF2B5EF4-FFF2-40B4-BE49-F238E27FC236}">
                  <a16:creationId xmlns:a16="http://schemas.microsoft.com/office/drawing/2014/main" id="{D75F11CF-6A83-5DC2-B7EA-5D4D2A096AAB}"/>
                </a:ext>
              </a:extLst>
            </p:cNvPr>
            <p:cNvSpPr txBox="1"/>
            <p:nvPr/>
          </p:nvSpPr>
          <p:spPr>
            <a:xfrm>
              <a:off x="2786627" y="4370338"/>
              <a:ext cx="361081" cy="261610"/>
            </a:xfrm>
            <a:prstGeom prst="rect">
              <a:avLst/>
            </a:prstGeom>
            <a:noFill/>
          </p:spPr>
          <p:txBody>
            <a:bodyPr wrap="square" rtlCol="0">
              <a:spAutoFit/>
            </a:bodyPr>
            <a:lstStyle/>
            <a:p>
              <a:r>
                <a:rPr kumimoji="1" lang="en-US" altLang="zh-CN" sz="1100"/>
                <a:t>5</a:t>
              </a:r>
              <a:endParaRPr kumimoji="1" lang="zh-CN" altLang="en-US" sz="1100" dirty="0"/>
            </a:p>
          </p:txBody>
        </p:sp>
        <p:sp>
          <p:nvSpPr>
            <p:cNvPr id="39" name="文本框 38">
              <a:extLst>
                <a:ext uri="{FF2B5EF4-FFF2-40B4-BE49-F238E27FC236}">
                  <a16:creationId xmlns:a16="http://schemas.microsoft.com/office/drawing/2014/main" id="{4777B475-3C5F-A149-99D1-D008743C0406}"/>
                </a:ext>
              </a:extLst>
            </p:cNvPr>
            <p:cNvSpPr txBox="1"/>
            <p:nvPr/>
          </p:nvSpPr>
          <p:spPr>
            <a:xfrm>
              <a:off x="2935814" y="3995185"/>
              <a:ext cx="361081" cy="261610"/>
            </a:xfrm>
            <a:prstGeom prst="rect">
              <a:avLst/>
            </a:prstGeom>
            <a:noFill/>
          </p:spPr>
          <p:txBody>
            <a:bodyPr wrap="square" rtlCol="0">
              <a:spAutoFit/>
            </a:bodyPr>
            <a:lstStyle/>
            <a:p>
              <a:r>
                <a:rPr kumimoji="1" lang="en-US" altLang="zh-CN" sz="1100"/>
                <a:t>5</a:t>
              </a:r>
              <a:endParaRPr kumimoji="1" lang="zh-CN" altLang="en-US" sz="1100" dirty="0"/>
            </a:p>
          </p:txBody>
        </p:sp>
        <p:sp>
          <p:nvSpPr>
            <p:cNvPr id="40" name="文本框 39">
              <a:extLst>
                <a:ext uri="{FF2B5EF4-FFF2-40B4-BE49-F238E27FC236}">
                  <a16:creationId xmlns:a16="http://schemas.microsoft.com/office/drawing/2014/main" id="{FF101A04-7118-E80B-10E9-255825BBC683}"/>
                </a:ext>
              </a:extLst>
            </p:cNvPr>
            <p:cNvSpPr txBox="1"/>
            <p:nvPr/>
          </p:nvSpPr>
          <p:spPr>
            <a:xfrm>
              <a:off x="3551115" y="4902403"/>
              <a:ext cx="586068" cy="261610"/>
            </a:xfrm>
            <a:prstGeom prst="rect">
              <a:avLst/>
            </a:prstGeom>
            <a:noFill/>
          </p:spPr>
          <p:txBody>
            <a:bodyPr wrap="square" rtlCol="0">
              <a:spAutoFit/>
            </a:bodyPr>
            <a:lstStyle/>
            <a:p>
              <a:r>
                <a:rPr kumimoji="1" lang="en-US" altLang="zh-CN" sz="1100"/>
                <a:t>64</a:t>
              </a:r>
              <a:endParaRPr kumimoji="1" lang="zh-CN" altLang="en-US" sz="1100" dirty="0"/>
            </a:p>
          </p:txBody>
        </p:sp>
        <p:sp>
          <p:nvSpPr>
            <p:cNvPr id="41" name="文本框 40">
              <a:extLst>
                <a:ext uri="{FF2B5EF4-FFF2-40B4-BE49-F238E27FC236}">
                  <a16:creationId xmlns:a16="http://schemas.microsoft.com/office/drawing/2014/main" id="{534A7CB5-811F-21D8-1A5E-498681957B24}"/>
                </a:ext>
              </a:extLst>
            </p:cNvPr>
            <p:cNvSpPr txBox="1"/>
            <p:nvPr/>
          </p:nvSpPr>
          <p:spPr>
            <a:xfrm>
              <a:off x="4264649" y="4683400"/>
              <a:ext cx="586068" cy="261610"/>
            </a:xfrm>
            <a:prstGeom prst="rect">
              <a:avLst/>
            </a:prstGeom>
            <a:noFill/>
          </p:spPr>
          <p:txBody>
            <a:bodyPr wrap="square" rtlCol="0">
              <a:spAutoFit/>
            </a:bodyPr>
            <a:lstStyle/>
            <a:p>
              <a:r>
                <a:rPr kumimoji="1" lang="en-US" altLang="zh-CN" sz="1100" dirty="0"/>
                <a:t>13</a:t>
              </a:r>
              <a:endParaRPr kumimoji="1" lang="zh-CN" altLang="en-US" sz="1100" dirty="0"/>
            </a:p>
          </p:txBody>
        </p:sp>
        <p:sp>
          <p:nvSpPr>
            <p:cNvPr id="42" name="文本框 41">
              <a:extLst>
                <a:ext uri="{FF2B5EF4-FFF2-40B4-BE49-F238E27FC236}">
                  <a16:creationId xmlns:a16="http://schemas.microsoft.com/office/drawing/2014/main" id="{05AEE53C-7276-6E87-C0A4-302364C3E026}"/>
                </a:ext>
              </a:extLst>
            </p:cNvPr>
            <p:cNvSpPr txBox="1"/>
            <p:nvPr/>
          </p:nvSpPr>
          <p:spPr>
            <a:xfrm>
              <a:off x="4528468" y="3955840"/>
              <a:ext cx="586068" cy="261610"/>
            </a:xfrm>
            <a:prstGeom prst="rect">
              <a:avLst/>
            </a:prstGeom>
            <a:noFill/>
          </p:spPr>
          <p:txBody>
            <a:bodyPr wrap="square" rtlCol="0">
              <a:spAutoFit/>
            </a:bodyPr>
            <a:lstStyle/>
            <a:p>
              <a:r>
                <a:rPr kumimoji="1" lang="en-US" altLang="zh-CN" sz="1100" dirty="0"/>
                <a:t>13</a:t>
              </a:r>
              <a:endParaRPr kumimoji="1" lang="zh-CN" altLang="en-US" sz="1100" dirty="0"/>
            </a:p>
          </p:txBody>
        </p:sp>
        <p:sp>
          <p:nvSpPr>
            <p:cNvPr id="43" name="文本框 42">
              <a:extLst>
                <a:ext uri="{FF2B5EF4-FFF2-40B4-BE49-F238E27FC236}">
                  <a16:creationId xmlns:a16="http://schemas.microsoft.com/office/drawing/2014/main" id="{89F3FB9A-5AA2-D317-696E-B19816232D36}"/>
                </a:ext>
              </a:extLst>
            </p:cNvPr>
            <p:cNvSpPr txBox="1"/>
            <p:nvPr/>
          </p:nvSpPr>
          <p:spPr>
            <a:xfrm>
              <a:off x="5338606" y="4701685"/>
              <a:ext cx="586068" cy="261610"/>
            </a:xfrm>
            <a:prstGeom prst="rect">
              <a:avLst/>
            </a:prstGeom>
            <a:noFill/>
          </p:spPr>
          <p:txBody>
            <a:bodyPr wrap="square" rtlCol="0">
              <a:spAutoFit/>
            </a:bodyPr>
            <a:lstStyle/>
            <a:p>
              <a:r>
                <a:rPr kumimoji="1" lang="en-US" altLang="zh-CN" sz="1100" dirty="0"/>
                <a:t>28</a:t>
              </a:r>
              <a:endParaRPr kumimoji="1" lang="zh-CN" altLang="en-US" sz="1100" dirty="0"/>
            </a:p>
          </p:txBody>
        </p:sp>
        <p:sp>
          <p:nvSpPr>
            <p:cNvPr id="44" name="文本框 43">
              <a:extLst>
                <a:ext uri="{FF2B5EF4-FFF2-40B4-BE49-F238E27FC236}">
                  <a16:creationId xmlns:a16="http://schemas.microsoft.com/office/drawing/2014/main" id="{BFC9EBDB-42DE-21C7-7E5E-B0777130A02C}"/>
                </a:ext>
              </a:extLst>
            </p:cNvPr>
            <p:cNvSpPr txBox="1"/>
            <p:nvPr/>
          </p:nvSpPr>
          <p:spPr>
            <a:xfrm>
              <a:off x="5628465" y="3803597"/>
              <a:ext cx="586068" cy="261610"/>
            </a:xfrm>
            <a:prstGeom prst="rect">
              <a:avLst/>
            </a:prstGeom>
            <a:noFill/>
          </p:spPr>
          <p:txBody>
            <a:bodyPr wrap="square" rtlCol="0">
              <a:spAutoFit/>
            </a:bodyPr>
            <a:lstStyle/>
            <a:p>
              <a:r>
                <a:rPr kumimoji="1" lang="en-US" altLang="zh-CN" sz="1100"/>
                <a:t>28</a:t>
              </a:r>
              <a:endParaRPr kumimoji="1" lang="zh-CN" altLang="en-US" sz="1100" dirty="0"/>
            </a:p>
          </p:txBody>
        </p:sp>
        <p:sp>
          <p:nvSpPr>
            <p:cNvPr id="45" name="立方体 44">
              <a:extLst>
                <a:ext uri="{FF2B5EF4-FFF2-40B4-BE49-F238E27FC236}">
                  <a16:creationId xmlns:a16="http://schemas.microsoft.com/office/drawing/2014/main" id="{3CA7614A-4C9B-F21A-08A7-46DA56A5B62B}"/>
                </a:ext>
              </a:extLst>
            </p:cNvPr>
            <p:cNvSpPr/>
            <p:nvPr/>
          </p:nvSpPr>
          <p:spPr>
            <a:xfrm>
              <a:off x="4978183" y="2950694"/>
              <a:ext cx="690965" cy="2045767"/>
            </a:xfrm>
            <a:prstGeom prst="cube">
              <a:avLst>
                <a:gd name="adj" fmla="val 78031"/>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cxnSp>
          <p:nvCxnSpPr>
            <p:cNvPr id="46" name="直线箭头连接符 45">
              <a:extLst>
                <a:ext uri="{FF2B5EF4-FFF2-40B4-BE49-F238E27FC236}">
                  <a16:creationId xmlns:a16="http://schemas.microsoft.com/office/drawing/2014/main" id="{99A6CD6E-25D5-6D18-23B3-5DCB3C24D486}"/>
                </a:ext>
              </a:extLst>
            </p:cNvPr>
            <p:cNvCxnSpPr>
              <a:endCxn id="36" idx="0"/>
            </p:cNvCxnSpPr>
            <p:nvPr/>
          </p:nvCxnSpPr>
          <p:spPr>
            <a:xfrm flipV="1">
              <a:off x="663103" y="4210837"/>
              <a:ext cx="573875"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E2964851-E14F-E03E-9E81-6728EE618B4E}"/>
                </a:ext>
              </a:extLst>
            </p:cNvPr>
            <p:cNvSpPr txBox="1"/>
            <p:nvPr/>
          </p:nvSpPr>
          <p:spPr>
            <a:xfrm>
              <a:off x="663103" y="3803597"/>
              <a:ext cx="333625" cy="261610"/>
            </a:xfrm>
            <a:prstGeom prst="rect">
              <a:avLst/>
            </a:prstGeom>
            <a:noFill/>
          </p:spPr>
          <p:txBody>
            <a:bodyPr wrap="square" rtlCol="0">
              <a:spAutoFit/>
            </a:bodyPr>
            <a:lstStyle/>
            <a:p>
              <a:r>
                <a:rPr kumimoji="1" lang="en-US" altLang="zh-CN" sz="1100" dirty="0"/>
                <a:t>z</a:t>
              </a:r>
              <a:endParaRPr kumimoji="1" lang="zh-CN" altLang="en-US" sz="1100" dirty="0"/>
            </a:p>
          </p:txBody>
        </p:sp>
      </p:grpSp>
      <p:grpSp>
        <p:nvGrpSpPr>
          <p:cNvPr id="48" name="组 6">
            <a:extLst>
              <a:ext uri="{FF2B5EF4-FFF2-40B4-BE49-F238E27FC236}">
                <a16:creationId xmlns:a16="http://schemas.microsoft.com/office/drawing/2014/main" id="{A36CFA9A-ED56-BD04-042E-4E35D6D9DB95}"/>
              </a:ext>
            </a:extLst>
          </p:cNvPr>
          <p:cNvGrpSpPr/>
          <p:nvPr/>
        </p:nvGrpSpPr>
        <p:grpSpPr>
          <a:xfrm>
            <a:off x="6776016" y="2031472"/>
            <a:ext cx="4488985" cy="2881306"/>
            <a:chOff x="7722729" y="2892961"/>
            <a:chExt cx="3215917" cy="2057435"/>
          </a:xfrm>
        </p:grpSpPr>
        <p:sp>
          <p:nvSpPr>
            <p:cNvPr id="49" name="立方体 48">
              <a:extLst>
                <a:ext uri="{FF2B5EF4-FFF2-40B4-BE49-F238E27FC236}">
                  <a16:creationId xmlns:a16="http://schemas.microsoft.com/office/drawing/2014/main" id="{28E20E0D-2BB2-CE13-CB7A-E8FE63FFA949}"/>
                </a:ext>
              </a:extLst>
            </p:cNvPr>
            <p:cNvSpPr/>
            <p:nvPr/>
          </p:nvSpPr>
          <p:spPr>
            <a:xfrm>
              <a:off x="7729619" y="3227733"/>
              <a:ext cx="597697" cy="1427596"/>
            </a:xfrm>
            <a:prstGeom prst="cube">
              <a:avLst>
                <a:gd name="adj" fmla="val 72000"/>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50" name="文本框 49">
              <a:extLst>
                <a:ext uri="{FF2B5EF4-FFF2-40B4-BE49-F238E27FC236}">
                  <a16:creationId xmlns:a16="http://schemas.microsoft.com/office/drawing/2014/main" id="{A936AC86-FF49-0444-1C4A-E47B4CDEBF65}"/>
                </a:ext>
              </a:extLst>
            </p:cNvPr>
            <p:cNvSpPr txBox="1"/>
            <p:nvPr/>
          </p:nvSpPr>
          <p:spPr>
            <a:xfrm>
              <a:off x="8062842" y="4452036"/>
              <a:ext cx="261815" cy="181312"/>
            </a:xfrm>
            <a:prstGeom prst="rect">
              <a:avLst/>
            </a:prstGeom>
            <a:noFill/>
          </p:spPr>
          <p:txBody>
            <a:bodyPr wrap="square" rtlCol="0">
              <a:spAutoFit/>
            </a:bodyPr>
            <a:lstStyle/>
            <a:p>
              <a:r>
                <a:rPr kumimoji="1" lang="en-US" altLang="zh-CN" sz="1050" dirty="0"/>
                <a:t>28</a:t>
              </a:r>
              <a:endParaRPr kumimoji="1" lang="zh-CN" altLang="en-US" sz="1050" dirty="0"/>
            </a:p>
          </p:txBody>
        </p:sp>
        <p:sp>
          <p:nvSpPr>
            <p:cNvPr id="51" name="文本框 50">
              <a:extLst>
                <a:ext uri="{FF2B5EF4-FFF2-40B4-BE49-F238E27FC236}">
                  <a16:creationId xmlns:a16="http://schemas.microsoft.com/office/drawing/2014/main" id="{774EE3B4-A513-1038-FDEF-8D7AC642D4E6}"/>
                </a:ext>
              </a:extLst>
            </p:cNvPr>
            <p:cNvSpPr txBox="1"/>
            <p:nvPr/>
          </p:nvSpPr>
          <p:spPr>
            <a:xfrm>
              <a:off x="8334482" y="3374336"/>
              <a:ext cx="261815" cy="181312"/>
            </a:xfrm>
            <a:prstGeom prst="rect">
              <a:avLst/>
            </a:prstGeom>
            <a:noFill/>
          </p:spPr>
          <p:txBody>
            <a:bodyPr wrap="square" rtlCol="0">
              <a:spAutoFit/>
            </a:bodyPr>
            <a:lstStyle/>
            <a:p>
              <a:r>
                <a:rPr kumimoji="1" lang="en-US" altLang="zh-CN" sz="1050" dirty="0"/>
                <a:t>28</a:t>
              </a:r>
              <a:endParaRPr kumimoji="1" lang="zh-CN" altLang="en-US" sz="1050" dirty="0"/>
            </a:p>
          </p:txBody>
        </p:sp>
        <p:sp>
          <p:nvSpPr>
            <p:cNvPr id="52" name="文本框 51">
              <a:extLst>
                <a:ext uri="{FF2B5EF4-FFF2-40B4-BE49-F238E27FC236}">
                  <a16:creationId xmlns:a16="http://schemas.microsoft.com/office/drawing/2014/main" id="{96091986-AD30-C8CC-CFA8-ADBEE585D6E3}"/>
                </a:ext>
              </a:extLst>
            </p:cNvPr>
            <p:cNvSpPr txBox="1"/>
            <p:nvPr/>
          </p:nvSpPr>
          <p:spPr>
            <a:xfrm>
              <a:off x="7722729" y="4680067"/>
              <a:ext cx="261815" cy="181312"/>
            </a:xfrm>
            <a:prstGeom prst="rect">
              <a:avLst/>
            </a:prstGeom>
            <a:noFill/>
          </p:spPr>
          <p:txBody>
            <a:bodyPr wrap="square" rtlCol="0">
              <a:spAutoFit/>
            </a:bodyPr>
            <a:lstStyle/>
            <a:p>
              <a:r>
                <a:rPr kumimoji="1" lang="en-US" altLang="zh-CN" sz="1050" dirty="0"/>
                <a:t>4</a:t>
              </a:r>
              <a:endParaRPr kumimoji="1" lang="zh-CN" altLang="en-US" sz="1050" dirty="0"/>
            </a:p>
          </p:txBody>
        </p:sp>
        <p:sp>
          <p:nvSpPr>
            <p:cNvPr id="53" name="文本框 52">
              <a:extLst>
                <a:ext uri="{FF2B5EF4-FFF2-40B4-BE49-F238E27FC236}">
                  <a16:creationId xmlns:a16="http://schemas.microsoft.com/office/drawing/2014/main" id="{155C6013-EB6B-64BD-5876-4564A8F5D20F}"/>
                </a:ext>
              </a:extLst>
            </p:cNvPr>
            <p:cNvSpPr txBox="1"/>
            <p:nvPr/>
          </p:nvSpPr>
          <p:spPr>
            <a:xfrm>
              <a:off x="9470605" y="3790494"/>
              <a:ext cx="162773" cy="181312"/>
            </a:xfrm>
            <a:prstGeom prst="rect">
              <a:avLst/>
            </a:prstGeom>
            <a:noFill/>
          </p:spPr>
          <p:txBody>
            <a:bodyPr wrap="square" rtlCol="0">
              <a:spAutoFit/>
            </a:bodyPr>
            <a:lstStyle/>
            <a:p>
              <a:r>
                <a:rPr kumimoji="1" lang="en-US" altLang="zh-CN" sz="1050" dirty="0"/>
                <a:t>7</a:t>
              </a:r>
              <a:endParaRPr kumimoji="1" lang="zh-CN" altLang="en-US" sz="1050" dirty="0"/>
            </a:p>
          </p:txBody>
        </p:sp>
        <p:sp>
          <p:nvSpPr>
            <p:cNvPr id="54" name="椭圆 53">
              <a:extLst>
                <a:ext uri="{FF2B5EF4-FFF2-40B4-BE49-F238E27FC236}">
                  <a16:creationId xmlns:a16="http://schemas.microsoft.com/office/drawing/2014/main" id="{CD6CDCBF-7D2A-64D3-C9B5-A14B77506417}"/>
                </a:ext>
              </a:extLst>
            </p:cNvPr>
            <p:cNvSpPr/>
            <p:nvPr/>
          </p:nvSpPr>
          <p:spPr>
            <a:xfrm>
              <a:off x="10514863" y="3417256"/>
              <a:ext cx="89123" cy="1096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55" name="椭圆 54">
              <a:extLst>
                <a:ext uri="{FF2B5EF4-FFF2-40B4-BE49-F238E27FC236}">
                  <a16:creationId xmlns:a16="http://schemas.microsoft.com/office/drawing/2014/main" id="{B9A59A32-CBC8-8E13-2814-2246DC9EE656}"/>
                </a:ext>
              </a:extLst>
            </p:cNvPr>
            <p:cNvSpPr/>
            <p:nvPr/>
          </p:nvSpPr>
          <p:spPr>
            <a:xfrm>
              <a:off x="10513715" y="3542372"/>
              <a:ext cx="89123" cy="1096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56" name="椭圆 55">
              <a:extLst>
                <a:ext uri="{FF2B5EF4-FFF2-40B4-BE49-F238E27FC236}">
                  <a16:creationId xmlns:a16="http://schemas.microsoft.com/office/drawing/2014/main" id="{BEF31718-278B-C976-336A-C07D35404D4E}"/>
                </a:ext>
              </a:extLst>
            </p:cNvPr>
            <p:cNvSpPr/>
            <p:nvPr/>
          </p:nvSpPr>
          <p:spPr>
            <a:xfrm>
              <a:off x="10513714" y="3660459"/>
              <a:ext cx="89123" cy="1096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57" name="椭圆 56">
              <a:extLst>
                <a:ext uri="{FF2B5EF4-FFF2-40B4-BE49-F238E27FC236}">
                  <a16:creationId xmlns:a16="http://schemas.microsoft.com/office/drawing/2014/main" id="{4459138B-98BF-4F4E-D1A0-67BE3EF03786}"/>
                </a:ext>
              </a:extLst>
            </p:cNvPr>
            <p:cNvSpPr/>
            <p:nvPr/>
          </p:nvSpPr>
          <p:spPr>
            <a:xfrm>
              <a:off x="10513715" y="3778549"/>
              <a:ext cx="89123" cy="1096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58" name="椭圆 57">
              <a:extLst>
                <a:ext uri="{FF2B5EF4-FFF2-40B4-BE49-F238E27FC236}">
                  <a16:creationId xmlns:a16="http://schemas.microsoft.com/office/drawing/2014/main" id="{BA9D8DC9-E57B-7D85-5B7B-1C88F361BE08}"/>
                </a:ext>
              </a:extLst>
            </p:cNvPr>
            <p:cNvSpPr/>
            <p:nvPr/>
          </p:nvSpPr>
          <p:spPr>
            <a:xfrm>
              <a:off x="10513715" y="3913506"/>
              <a:ext cx="89123" cy="1096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59" name="椭圆 58">
              <a:extLst>
                <a:ext uri="{FF2B5EF4-FFF2-40B4-BE49-F238E27FC236}">
                  <a16:creationId xmlns:a16="http://schemas.microsoft.com/office/drawing/2014/main" id="{CCDA78F4-094D-B5EA-5250-A77CFBB5A0DD}"/>
                </a:ext>
              </a:extLst>
            </p:cNvPr>
            <p:cNvSpPr/>
            <p:nvPr/>
          </p:nvSpPr>
          <p:spPr>
            <a:xfrm>
              <a:off x="10513715" y="4056898"/>
              <a:ext cx="89123" cy="1096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60" name="椭圆 59">
              <a:extLst>
                <a:ext uri="{FF2B5EF4-FFF2-40B4-BE49-F238E27FC236}">
                  <a16:creationId xmlns:a16="http://schemas.microsoft.com/office/drawing/2014/main" id="{C419DA01-F175-A426-8A45-788EC628D1BB}"/>
                </a:ext>
              </a:extLst>
            </p:cNvPr>
            <p:cNvSpPr/>
            <p:nvPr/>
          </p:nvSpPr>
          <p:spPr>
            <a:xfrm>
              <a:off x="10512567" y="4182014"/>
              <a:ext cx="89123" cy="1096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61" name="椭圆 60">
              <a:extLst>
                <a:ext uri="{FF2B5EF4-FFF2-40B4-BE49-F238E27FC236}">
                  <a16:creationId xmlns:a16="http://schemas.microsoft.com/office/drawing/2014/main" id="{06F38A28-A816-0B01-3D5C-7EF3104B63AE}"/>
                </a:ext>
              </a:extLst>
            </p:cNvPr>
            <p:cNvSpPr/>
            <p:nvPr/>
          </p:nvSpPr>
          <p:spPr>
            <a:xfrm>
              <a:off x="10512567" y="4300101"/>
              <a:ext cx="89123" cy="1096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62" name="椭圆 61">
              <a:extLst>
                <a:ext uri="{FF2B5EF4-FFF2-40B4-BE49-F238E27FC236}">
                  <a16:creationId xmlns:a16="http://schemas.microsoft.com/office/drawing/2014/main" id="{864CCBD0-F003-66D8-12A4-496EE4A83C57}"/>
                </a:ext>
              </a:extLst>
            </p:cNvPr>
            <p:cNvSpPr/>
            <p:nvPr/>
          </p:nvSpPr>
          <p:spPr>
            <a:xfrm>
              <a:off x="10512567" y="4418191"/>
              <a:ext cx="89123" cy="1096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63" name="椭圆 62">
              <a:extLst>
                <a:ext uri="{FF2B5EF4-FFF2-40B4-BE49-F238E27FC236}">
                  <a16:creationId xmlns:a16="http://schemas.microsoft.com/office/drawing/2014/main" id="{71B3C0FA-13D3-DBE0-A326-22A67EE43C6E}"/>
                </a:ext>
              </a:extLst>
            </p:cNvPr>
            <p:cNvSpPr/>
            <p:nvPr/>
          </p:nvSpPr>
          <p:spPr>
            <a:xfrm>
              <a:off x="10512567" y="4553148"/>
              <a:ext cx="89123" cy="10965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64" name="椭圆 63">
              <a:extLst>
                <a:ext uri="{FF2B5EF4-FFF2-40B4-BE49-F238E27FC236}">
                  <a16:creationId xmlns:a16="http://schemas.microsoft.com/office/drawing/2014/main" id="{4148B3B4-DBB8-976E-A06B-564D2B4DC719}"/>
                </a:ext>
              </a:extLst>
            </p:cNvPr>
            <p:cNvSpPr/>
            <p:nvPr/>
          </p:nvSpPr>
          <p:spPr>
            <a:xfrm>
              <a:off x="10185673" y="3141124"/>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65" name="椭圆 64">
              <a:extLst>
                <a:ext uri="{FF2B5EF4-FFF2-40B4-BE49-F238E27FC236}">
                  <a16:creationId xmlns:a16="http://schemas.microsoft.com/office/drawing/2014/main" id="{B943B6E5-D340-5B4E-B310-E4B0D974EBCD}"/>
                </a:ext>
              </a:extLst>
            </p:cNvPr>
            <p:cNvSpPr/>
            <p:nvPr/>
          </p:nvSpPr>
          <p:spPr>
            <a:xfrm>
              <a:off x="10184525" y="3266240"/>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66" name="椭圆 65">
              <a:extLst>
                <a:ext uri="{FF2B5EF4-FFF2-40B4-BE49-F238E27FC236}">
                  <a16:creationId xmlns:a16="http://schemas.microsoft.com/office/drawing/2014/main" id="{DA2A5097-71B0-E61A-B6E5-E1243FDFA985}"/>
                </a:ext>
              </a:extLst>
            </p:cNvPr>
            <p:cNvSpPr/>
            <p:nvPr/>
          </p:nvSpPr>
          <p:spPr>
            <a:xfrm>
              <a:off x="10184525" y="3384326"/>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67" name="椭圆 66">
              <a:extLst>
                <a:ext uri="{FF2B5EF4-FFF2-40B4-BE49-F238E27FC236}">
                  <a16:creationId xmlns:a16="http://schemas.microsoft.com/office/drawing/2014/main" id="{05411BEA-EC55-0D1B-CAA0-6F1010131B12}"/>
                </a:ext>
              </a:extLst>
            </p:cNvPr>
            <p:cNvSpPr/>
            <p:nvPr/>
          </p:nvSpPr>
          <p:spPr>
            <a:xfrm>
              <a:off x="10184526" y="3502417"/>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68" name="椭圆 67">
              <a:extLst>
                <a:ext uri="{FF2B5EF4-FFF2-40B4-BE49-F238E27FC236}">
                  <a16:creationId xmlns:a16="http://schemas.microsoft.com/office/drawing/2014/main" id="{9EE749EE-D384-ECC0-B251-832483233A13}"/>
                </a:ext>
              </a:extLst>
            </p:cNvPr>
            <p:cNvSpPr/>
            <p:nvPr/>
          </p:nvSpPr>
          <p:spPr>
            <a:xfrm>
              <a:off x="10184526" y="3637374"/>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69" name="椭圆 68">
              <a:extLst>
                <a:ext uri="{FF2B5EF4-FFF2-40B4-BE49-F238E27FC236}">
                  <a16:creationId xmlns:a16="http://schemas.microsoft.com/office/drawing/2014/main" id="{5E278291-9E1C-12EE-A3C3-8D417DE8B1AB}"/>
                </a:ext>
              </a:extLst>
            </p:cNvPr>
            <p:cNvSpPr/>
            <p:nvPr/>
          </p:nvSpPr>
          <p:spPr>
            <a:xfrm>
              <a:off x="10184525" y="3780766"/>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70" name="椭圆 69">
              <a:extLst>
                <a:ext uri="{FF2B5EF4-FFF2-40B4-BE49-F238E27FC236}">
                  <a16:creationId xmlns:a16="http://schemas.microsoft.com/office/drawing/2014/main" id="{564C5134-5CD3-6179-68EB-A31D49709684}"/>
                </a:ext>
              </a:extLst>
            </p:cNvPr>
            <p:cNvSpPr/>
            <p:nvPr/>
          </p:nvSpPr>
          <p:spPr>
            <a:xfrm>
              <a:off x="10183378" y="3905882"/>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71" name="椭圆 70">
              <a:extLst>
                <a:ext uri="{FF2B5EF4-FFF2-40B4-BE49-F238E27FC236}">
                  <a16:creationId xmlns:a16="http://schemas.microsoft.com/office/drawing/2014/main" id="{FA606C7F-7C3A-26D1-BBB6-088D8B09E83C}"/>
                </a:ext>
              </a:extLst>
            </p:cNvPr>
            <p:cNvSpPr/>
            <p:nvPr/>
          </p:nvSpPr>
          <p:spPr>
            <a:xfrm>
              <a:off x="10183377" y="4023969"/>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72" name="椭圆 71">
              <a:extLst>
                <a:ext uri="{FF2B5EF4-FFF2-40B4-BE49-F238E27FC236}">
                  <a16:creationId xmlns:a16="http://schemas.microsoft.com/office/drawing/2014/main" id="{633E3076-5E3C-190C-5C27-FCB741855E52}"/>
                </a:ext>
              </a:extLst>
            </p:cNvPr>
            <p:cNvSpPr/>
            <p:nvPr/>
          </p:nvSpPr>
          <p:spPr>
            <a:xfrm>
              <a:off x="10183378" y="4142059"/>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73" name="椭圆 72">
              <a:extLst>
                <a:ext uri="{FF2B5EF4-FFF2-40B4-BE49-F238E27FC236}">
                  <a16:creationId xmlns:a16="http://schemas.microsoft.com/office/drawing/2014/main" id="{8F44FB4A-AB0D-8740-C375-443CF8680369}"/>
                </a:ext>
              </a:extLst>
            </p:cNvPr>
            <p:cNvSpPr/>
            <p:nvPr/>
          </p:nvSpPr>
          <p:spPr>
            <a:xfrm>
              <a:off x="10189118" y="4587696"/>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74" name="椭圆 73">
              <a:extLst>
                <a:ext uri="{FF2B5EF4-FFF2-40B4-BE49-F238E27FC236}">
                  <a16:creationId xmlns:a16="http://schemas.microsoft.com/office/drawing/2014/main" id="{95018CF8-79AD-7D76-A3EC-75E089FD693C}"/>
                </a:ext>
              </a:extLst>
            </p:cNvPr>
            <p:cNvSpPr/>
            <p:nvPr/>
          </p:nvSpPr>
          <p:spPr>
            <a:xfrm>
              <a:off x="10189119" y="4705786"/>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75" name="椭圆 74">
              <a:extLst>
                <a:ext uri="{FF2B5EF4-FFF2-40B4-BE49-F238E27FC236}">
                  <a16:creationId xmlns:a16="http://schemas.microsoft.com/office/drawing/2014/main" id="{ABCBB4BC-94D0-8F1E-FBBC-CF6065566B2F}"/>
                </a:ext>
              </a:extLst>
            </p:cNvPr>
            <p:cNvSpPr/>
            <p:nvPr/>
          </p:nvSpPr>
          <p:spPr>
            <a:xfrm>
              <a:off x="10189119" y="4840743"/>
              <a:ext cx="89123" cy="10965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76" name="文本框 75">
              <a:extLst>
                <a:ext uri="{FF2B5EF4-FFF2-40B4-BE49-F238E27FC236}">
                  <a16:creationId xmlns:a16="http://schemas.microsoft.com/office/drawing/2014/main" id="{5F9FF3DA-C7B3-0BF3-F493-E71BEA79BD73}"/>
                </a:ext>
              </a:extLst>
            </p:cNvPr>
            <p:cNvSpPr txBox="1"/>
            <p:nvPr/>
          </p:nvSpPr>
          <p:spPr>
            <a:xfrm>
              <a:off x="10062920" y="4306534"/>
              <a:ext cx="273332" cy="291003"/>
            </a:xfrm>
            <a:prstGeom prst="rect">
              <a:avLst/>
            </a:prstGeom>
            <a:noFill/>
          </p:spPr>
          <p:txBody>
            <a:bodyPr vert="eaVert" wrap="square" rtlCol="0">
              <a:spAutoFit/>
            </a:bodyPr>
            <a:lstStyle/>
            <a:p>
              <a:r>
                <a:rPr kumimoji="1" lang="en-US" altLang="zh-CN" sz="1050"/>
                <a:t>……</a:t>
              </a:r>
              <a:endParaRPr kumimoji="1" lang="zh-CN" altLang="en-US" sz="1050" dirty="0"/>
            </a:p>
          </p:txBody>
        </p:sp>
        <p:sp>
          <p:nvSpPr>
            <p:cNvPr id="77" name="文本框 76">
              <a:extLst>
                <a:ext uri="{FF2B5EF4-FFF2-40B4-BE49-F238E27FC236}">
                  <a16:creationId xmlns:a16="http://schemas.microsoft.com/office/drawing/2014/main" id="{C0DC9617-9192-F523-6A94-E9856A359FCA}"/>
                </a:ext>
              </a:extLst>
            </p:cNvPr>
            <p:cNvSpPr txBox="1"/>
            <p:nvPr/>
          </p:nvSpPr>
          <p:spPr>
            <a:xfrm>
              <a:off x="10105392" y="2892961"/>
              <a:ext cx="384836" cy="181312"/>
            </a:xfrm>
            <a:prstGeom prst="rect">
              <a:avLst/>
            </a:prstGeom>
            <a:noFill/>
          </p:spPr>
          <p:txBody>
            <a:bodyPr wrap="square" rtlCol="0">
              <a:spAutoFit/>
            </a:bodyPr>
            <a:lstStyle/>
            <a:p>
              <a:r>
                <a:rPr kumimoji="1" lang="en-US" altLang="zh-CN" sz="1050"/>
                <a:t>512</a:t>
              </a:r>
              <a:endParaRPr kumimoji="1" lang="zh-CN" altLang="en-US" sz="1050" dirty="0"/>
            </a:p>
          </p:txBody>
        </p:sp>
        <p:sp>
          <p:nvSpPr>
            <p:cNvPr id="78" name="文本框 77">
              <a:extLst>
                <a:ext uri="{FF2B5EF4-FFF2-40B4-BE49-F238E27FC236}">
                  <a16:creationId xmlns:a16="http://schemas.microsoft.com/office/drawing/2014/main" id="{E0C1FABD-8596-B25E-C8EE-DB02885EE103}"/>
                </a:ext>
              </a:extLst>
            </p:cNvPr>
            <p:cNvSpPr txBox="1"/>
            <p:nvPr/>
          </p:nvSpPr>
          <p:spPr>
            <a:xfrm>
              <a:off x="10484986" y="3185105"/>
              <a:ext cx="384836" cy="181312"/>
            </a:xfrm>
            <a:prstGeom prst="rect">
              <a:avLst/>
            </a:prstGeom>
            <a:noFill/>
          </p:spPr>
          <p:txBody>
            <a:bodyPr wrap="square" rtlCol="0">
              <a:spAutoFit/>
            </a:bodyPr>
            <a:lstStyle/>
            <a:p>
              <a:r>
                <a:rPr kumimoji="1" lang="en-US" altLang="zh-CN" sz="1050" dirty="0"/>
                <a:t>10</a:t>
              </a:r>
              <a:endParaRPr kumimoji="1" lang="zh-CN" altLang="en-US" sz="1050" dirty="0"/>
            </a:p>
          </p:txBody>
        </p:sp>
        <p:cxnSp>
          <p:nvCxnSpPr>
            <p:cNvPr id="79" name="直线箭头连接符 78">
              <a:extLst>
                <a:ext uri="{FF2B5EF4-FFF2-40B4-BE49-F238E27FC236}">
                  <a16:creationId xmlns:a16="http://schemas.microsoft.com/office/drawing/2014/main" id="{2EDA9090-FD30-A8F2-91C8-D9936EF7214C}"/>
                </a:ext>
              </a:extLst>
            </p:cNvPr>
            <p:cNvCxnSpPr/>
            <p:nvPr/>
          </p:nvCxnSpPr>
          <p:spPr>
            <a:xfrm flipV="1">
              <a:off x="10602837" y="3715285"/>
              <a:ext cx="159618"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ADF2EEC2-7089-F531-8598-8C2E0E3D8D9E}"/>
                </a:ext>
              </a:extLst>
            </p:cNvPr>
            <p:cNvSpPr txBox="1"/>
            <p:nvPr/>
          </p:nvSpPr>
          <p:spPr>
            <a:xfrm>
              <a:off x="10791057" y="3327283"/>
              <a:ext cx="147589" cy="873594"/>
            </a:xfrm>
            <a:prstGeom prst="rect">
              <a:avLst/>
            </a:prstGeom>
            <a:noFill/>
          </p:spPr>
          <p:txBody>
            <a:bodyPr wrap="square" rtlCol="0">
              <a:spAutoFit/>
            </a:bodyPr>
            <a:lstStyle/>
            <a:p>
              <a:r>
                <a:rPr kumimoji="1" lang="zh-CN" altLang="en-US" sz="1050" dirty="0"/>
                <a:t>隶属于</a:t>
              </a:r>
              <a:r>
                <a:rPr kumimoji="1" lang="en-US" altLang="zh-CN" sz="1050" dirty="0"/>
                <a:t>2</a:t>
              </a:r>
              <a:r>
                <a:rPr kumimoji="1" lang="zh-CN" altLang="en-US" sz="1050" dirty="0"/>
                <a:t>的概率</a:t>
              </a:r>
            </a:p>
          </p:txBody>
        </p:sp>
        <p:sp>
          <p:nvSpPr>
            <p:cNvPr id="81" name="椭圆 80">
              <a:extLst>
                <a:ext uri="{FF2B5EF4-FFF2-40B4-BE49-F238E27FC236}">
                  <a16:creationId xmlns:a16="http://schemas.microsoft.com/office/drawing/2014/main" id="{E9F93F07-8923-0267-5F5D-1FE0DCDA6C00}"/>
                </a:ext>
              </a:extLst>
            </p:cNvPr>
            <p:cNvSpPr/>
            <p:nvPr/>
          </p:nvSpPr>
          <p:spPr>
            <a:xfrm>
              <a:off x="9818229" y="3131133"/>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82" name="椭圆 81">
              <a:extLst>
                <a:ext uri="{FF2B5EF4-FFF2-40B4-BE49-F238E27FC236}">
                  <a16:creationId xmlns:a16="http://schemas.microsoft.com/office/drawing/2014/main" id="{06D357B1-66B1-6EB4-E626-A3A9C92FF9D4}"/>
                </a:ext>
              </a:extLst>
            </p:cNvPr>
            <p:cNvSpPr/>
            <p:nvPr/>
          </p:nvSpPr>
          <p:spPr>
            <a:xfrm>
              <a:off x="9817081" y="3256249"/>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83" name="椭圆 82">
              <a:extLst>
                <a:ext uri="{FF2B5EF4-FFF2-40B4-BE49-F238E27FC236}">
                  <a16:creationId xmlns:a16="http://schemas.microsoft.com/office/drawing/2014/main" id="{FC840FE7-EF26-291B-99FC-573545255C40}"/>
                </a:ext>
              </a:extLst>
            </p:cNvPr>
            <p:cNvSpPr/>
            <p:nvPr/>
          </p:nvSpPr>
          <p:spPr>
            <a:xfrm>
              <a:off x="9817081" y="3374336"/>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84" name="椭圆 83">
              <a:extLst>
                <a:ext uri="{FF2B5EF4-FFF2-40B4-BE49-F238E27FC236}">
                  <a16:creationId xmlns:a16="http://schemas.microsoft.com/office/drawing/2014/main" id="{2D62EE3F-AACB-2D2C-CCAF-AEBC17D8BE33}"/>
                </a:ext>
              </a:extLst>
            </p:cNvPr>
            <p:cNvSpPr/>
            <p:nvPr/>
          </p:nvSpPr>
          <p:spPr>
            <a:xfrm>
              <a:off x="9817081" y="3492426"/>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85" name="椭圆 84">
              <a:extLst>
                <a:ext uri="{FF2B5EF4-FFF2-40B4-BE49-F238E27FC236}">
                  <a16:creationId xmlns:a16="http://schemas.microsoft.com/office/drawing/2014/main" id="{D1932485-1D42-381E-3E59-969C9C2C4CDE}"/>
                </a:ext>
              </a:extLst>
            </p:cNvPr>
            <p:cNvSpPr/>
            <p:nvPr/>
          </p:nvSpPr>
          <p:spPr>
            <a:xfrm>
              <a:off x="9817081" y="3627383"/>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86" name="椭圆 85">
              <a:extLst>
                <a:ext uri="{FF2B5EF4-FFF2-40B4-BE49-F238E27FC236}">
                  <a16:creationId xmlns:a16="http://schemas.microsoft.com/office/drawing/2014/main" id="{C68DB3D2-431C-CE1E-9102-93982AECC437}"/>
                </a:ext>
              </a:extLst>
            </p:cNvPr>
            <p:cNvSpPr/>
            <p:nvPr/>
          </p:nvSpPr>
          <p:spPr>
            <a:xfrm>
              <a:off x="9817081" y="3770775"/>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87" name="椭圆 86">
              <a:extLst>
                <a:ext uri="{FF2B5EF4-FFF2-40B4-BE49-F238E27FC236}">
                  <a16:creationId xmlns:a16="http://schemas.microsoft.com/office/drawing/2014/main" id="{1123727A-5284-DA97-0AED-8371E0900F73}"/>
                </a:ext>
              </a:extLst>
            </p:cNvPr>
            <p:cNvSpPr/>
            <p:nvPr/>
          </p:nvSpPr>
          <p:spPr>
            <a:xfrm>
              <a:off x="9815933" y="3895891"/>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88" name="椭圆 87">
              <a:extLst>
                <a:ext uri="{FF2B5EF4-FFF2-40B4-BE49-F238E27FC236}">
                  <a16:creationId xmlns:a16="http://schemas.microsoft.com/office/drawing/2014/main" id="{195693FE-C5AA-EAAB-6D56-B03EAC4CAE9F}"/>
                </a:ext>
              </a:extLst>
            </p:cNvPr>
            <p:cNvSpPr/>
            <p:nvPr/>
          </p:nvSpPr>
          <p:spPr>
            <a:xfrm>
              <a:off x="9815933" y="4013978"/>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89" name="椭圆 88">
              <a:extLst>
                <a:ext uri="{FF2B5EF4-FFF2-40B4-BE49-F238E27FC236}">
                  <a16:creationId xmlns:a16="http://schemas.microsoft.com/office/drawing/2014/main" id="{F84A35A9-DE00-0A3F-F392-87D527A2C064}"/>
                </a:ext>
              </a:extLst>
            </p:cNvPr>
            <p:cNvSpPr/>
            <p:nvPr/>
          </p:nvSpPr>
          <p:spPr>
            <a:xfrm>
              <a:off x="9815934" y="4132068"/>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90" name="椭圆 89">
              <a:extLst>
                <a:ext uri="{FF2B5EF4-FFF2-40B4-BE49-F238E27FC236}">
                  <a16:creationId xmlns:a16="http://schemas.microsoft.com/office/drawing/2014/main" id="{1A919AED-79EE-4069-C26C-4FF30B759834}"/>
                </a:ext>
              </a:extLst>
            </p:cNvPr>
            <p:cNvSpPr/>
            <p:nvPr/>
          </p:nvSpPr>
          <p:spPr>
            <a:xfrm>
              <a:off x="9821674" y="4577705"/>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91" name="椭圆 90">
              <a:extLst>
                <a:ext uri="{FF2B5EF4-FFF2-40B4-BE49-F238E27FC236}">
                  <a16:creationId xmlns:a16="http://schemas.microsoft.com/office/drawing/2014/main" id="{1748968B-840C-1B6B-526E-093D54C688EC}"/>
                </a:ext>
              </a:extLst>
            </p:cNvPr>
            <p:cNvSpPr/>
            <p:nvPr/>
          </p:nvSpPr>
          <p:spPr>
            <a:xfrm>
              <a:off x="9821675" y="4695795"/>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92" name="椭圆 91">
              <a:extLst>
                <a:ext uri="{FF2B5EF4-FFF2-40B4-BE49-F238E27FC236}">
                  <a16:creationId xmlns:a16="http://schemas.microsoft.com/office/drawing/2014/main" id="{88FBBF37-9556-9CF0-37B2-71B842431505}"/>
                </a:ext>
              </a:extLst>
            </p:cNvPr>
            <p:cNvSpPr/>
            <p:nvPr/>
          </p:nvSpPr>
          <p:spPr>
            <a:xfrm>
              <a:off x="9821675" y="4830752"/>
              <a:ext cx="89123" cy="109653"/>
            </a:xfrm>
            <a:prstGeom prst="ellipse">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93" name="文本框 92">
              <a:extLst>
                <a:ext uri="{FF2B5EF4-FFF2-40B4-BE49-F238E27FC236}">
                  <a16:creationId xmlns:a16="http://schemas.microsoft.com/office/drawing/2014/main" id="{6DC5861F-F949-88F2-64A0-C725F0B8020A}"/>
                </a:ext>
              </a:extLst>
            </p:cNvPr>
            <p:cNvSpPr txBox="1"/>
            <p:nvPr/>
          </p:nvSpPr>
          <p:spPr>
            <a:xfrm>
              <a:off x="9695476" y="4296544"/>
              <a:ext cx="273332" cy="291003"/>
            </a:xfrm>
            <a:prstGeom prst="rect">
              <a:avLst/>
            </a:prstGeom>
            <a:noFill/>
          </p:spPr>
          <p:txBody>
            <a:bodyPr vert="eaVert" wrap="square" rtlCol="0">
              <a:spAutoFit/>
            </a:bodyPr>
            <a:lstStyle/>
            <a:p>
              <a:r>
                <a:rPr kumimoji="1" lang="en-US" altLang="zh-CN" sz="1050"/>
                <a:t>……</a:t>
              </a:r>
              <a:endParaRPr kumimoji="1" lang="zh-CN" altLang="en-US" sz="1050" dirty="0"/>
            </a:p>
          </p:txBody>
        </p:sp>
        <p:sp>
          <p:nvSpPr>
            <p:cNvPr id="94" name="文本框 93">
              <a:extLst>
                <a:ext uri="{FF2B5EF4-FFF2-40B4-BE49-F238E27FC236}">
                  <a16:creationId xmlns:a16="http://schemas.microsoft.com/office/drawing/2014/main" id="{FE9F0A30-8126-FEA4-0DC4-12403D6CF428}"/>
                </a:ext>
              </a:extLst>
            </p:cNvPr>
            <p:cNvSpPr txBox="1"/>
            <p:nvPr/>
          </p:nvSpPr>
          <p:spPr>
            <a:xfrm>
              <a:off x="9718378" y="2899242"/>
              <a:ext cx="384836" cy="296692"/>
            </a:xfrm>
            <a:prstGeom prst="rect">
              <a:avLst/>
            </a:prstGeom>
            <a:noFill/>
          </p:spPr>
          <p:txBody>
            <a:bodyPr wrap="square" rtlCol="0">
              <a:spAutoFit/>
            </a:bodyPr>
            <a:lstStyle/>
            <a:p>
              <a:r>
                <a:rPr kumimoji="1" lang="en-US" altLang="zh-CN" sz="1050" dirty="0"/>
                <a:t>7</a:t>
              </a:r>
              <a:r>
                <a:rPr kumimoji="1" lang="zh-CN" altLang="en-US" sz="1050" dirty="0"/>
                <a:t>*</a:t>
              </a:r>
              <a:r>
                <a:rPr kumimoji="1" lang="en-US" altLang="zh-CN" sz="1050" dirty="0"/>
                <a:t>7</a:t>
              </a:r>
              <a:r>
                <a:rPr kumimoji="1" lang="zh-CN" altLang="en-US" sz="1050" dirty="0"/>
                <a:t>*</a:t>
              </a:r>
              <a:r>
                <a:rPr kumimoji="1" lang="en-US" altLang="zh-CN" sz="1050" dirty="0"/>
                <a:t>8</a:t>
              </a:r>
              <a:endParaRPr kumimoji="1" lang="zh-CN" altLang="en-US" sz="1050" dirty="0"/>
            </a:p>
          </p:txBody>
        </p:sp>
        <p:sp>
          <p:nvSpPr>
            <p:cNvPr id="95" name="立方体 94">
              <a:extLst>
                <a:ext uri="{FF2B5EF4-FFF2-40B4-BE49-F238E27FC236}">
                  <a16:creationId xmlns:a16="http://schemas.microsoft.com/office/drawing/2014/main" id="{46080605-57D5-778B-F893-33965C135766}"/>
                </a:ext>
              </a:extLst>
            </p:cNvPr>
            <p:cNvSpPr/>
            <p:nvPr/>
          </p:nvSpPr>
          <p:spPr>
            <a:xfrm>
              <a:off x="8212762" y="3674724"/>
              <a:ext cx="333297" cy="774384"/>
            </a:xfrm>
            <a:prstGeom prst="cube">
              <a:avLst>
                <a:gd name="adj" fmla="val 59597"/>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96" name="文本框 95">
              <a:extLst>
                <a:ext uri="{FF2B5EF4-FFF2-40B4-BE49-F238E27FC236}">
                  <a16:creationId xmlns:a16="http://schemas.microsoft.com/office/drawing/2014/main" id="{31C78398-CB2D-100C-7013-3ECE346482DF}"/>
                </a:ext>
              </a:extLst>
            </p:cNvPr>
            <p:cNvSpPr txBox="1"/>
            <p:nvPr/>
          </p:nvSpPr>
          <p:spPr>
            <a:xfrm>
              <a:off x="8448740" y="4335848"/>
              <a:ext cx="261815" cy="181312"/>
            </a:xfrm>
            <a:prstGeom prst="rect">
              <a:avLst/>
            </a:prstGeom>
            <a:noFill/>
          </p:spPr>
          <p:txBody>
            <a:bodyPr wrap="square" rtlCol="0">
              <a:spAutoFit/>
            </a:bodyPr>
            <a:lstStyle/>
            <a:p>
              <a:r>
                <a:rPr kumimoji="1" lang="en-US" altLang="zh-CN" sz="1050" dirty="0"/>
                <a:t>14</a:t>
              </a:r>
              <a:endParaRPr kumimoji="1" lang="zh-CN" altLang="en-US" sz="1050" dirty="0"/>
            </a:p>
          </p:txBody>
        </p:sp>
        <p:sp>
          <p:nvSpPr>
            <p:cNvPr id="97" name="文本框 96">
              <a:extLst>
                <a:ext uri="{FF2B5EF4-FFF2-40B4-BE49-F238E27FC236}">
                  <a16:creationId xmlns:a16="http://schemas.microsoft.com/office/drawing/2014/main" id="{3F4AE29D-34D1-50AF-9B92-745CAC25F26D}"/>
                </a:ext>
              </a:extLst>
            </p:cNvPr>
            <p:cNvSpPr txBox="1"/>
            <p:nvPr/>
          </p:nvSpPr>
          <p:spPr>
            <a:xfrm>
              <a:off x="8543282" y="3830329"/>
              <a:ext cx="296346" cy="181312"/>
            </a:xfrm>
            <a:prstGeom prst="rect">
              <a:avLst/>
            </a:prstGeom>
            <a:noFill/>
          </p:spPr>
          <p:txBody>
            <a:bodyPr wrap="square" rtlCol="0">
              <a:spAutoFit/>
            </a:bodyPr>
            <a:lstStyle/>
            <a:p>
              <a:r>
                <a:rPr kumimoji="1" lang="en-US" altLang="zh-CN" sz="1050" dirty="0"/>
                <a:t>14</a:t>
              </a:r>
              <a:endParaRPr kumimoji="1" lang="zh-CN" altLang="en-US" sz="1050" dirty="0"/>
            </a:p>
          </p:txBody>
        </p:sp>
        <p:sp>
          <p:nvSpPr>
            <p:cNvPr id="98" name="文本框 97">
              <a:extLst>
                <a:ext uri="{FF2B5EF4-FFF2-40B4-BE49-F238E27FC236}">
                  <a16:creationId xmlns:a16="http://schemas.microsoft.com/office/drawing/2014/main" id="{703EA9E3-CBDD-D6E6-C3A9-030FA69D3B16}"/>
                </a:ext>
              </a:extLst>
            </p:cNvPr>
            <p:cNvSpPr txBox="1"/>
            <p:nvPr/>
          </p:nvSpPr>
          <p:spPr>
            <a:xfrm>
              <a:off x="8232571" y="4506251"/>
              <a:ext cx="261815" cy="181312"/>
            </a:xfrm>
            <a:prstGeom prst="rect">
              <a:avLst/>
            </a:prstGeom>
            <a:noFill/>
          </p:spPr>
          <p:txBody>
            <a:bodyPr wrap="square" rtlCol="0">
              <a:spAutoFit/>
            </a:bodyPr>
            <a:lstStyle/>
            <a:p>
              <a:r>
                <a:rPr kumimoji="1" lang="en-US" altLang="zh-CN" sz="1050" dirty="0"/>
                <a:t>4</a:t>
              </a:r>
              <a:endParaRPr kumimoji="1" lang="zh-CN" altLang="en-US" sz="1050" dirty="0"/>
            </a:p>
          </p:txBody>
        </p:sp>
        <p:sp>
          <p:nvSpPr>
            <p:cNvPr id="99" name="立方体 98">
              <a:extLst>
                <a:ext uri="{FF2B5EF4-FFF2-40B4-BE49-F238E27FC236}">
                  <a16:creationId xmlns:a16="http://schemas.microsoft.com/office/drawing/2014/main" id="{42E426AB-BE06-8FDF-B600-095F9CAB93CF}"/>
                </a:ext>
              </a:extLst>
            </p:cNvPr>
            <p:cNvSpPr/>
            <p:nvPr/>
          </p:nvSpPr>
          <p:spPr>
            <a:xfrm>
              <a:off x="8690219" y="3698959"/>
              <a:ext cx="464208" cy="707439"/>
            </a:xfrm>
            <a:prstGeom prst="cube">
              <a:avLst>
                <a:gd name="adj" fmla="val 35174"/>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100" name="文本框 99">
              <a:extLst>
                <a:ext uri="{FF2B5EF4-FFF2-40B4-BE49-F238E27FC236}">
                  <a16:creationId xmlns:a16="http://schemas.microsoft.com/office/drawing/2014/main" id="{778D5E3D-7065-ECF7-8478-2AE0E8AE9EE4}"/>
                </a:ext>
              </a:extLst>
            </p:cNvPr>
            <p:cNvSpPr txBox="1"/>
            <p:nvPr/>
          </p:nvSpPr>
          <p:spPr>
            <a:xfrm>
              <a:off x="9057108" y="4258582"/>
              <a:ext cx="194638" cy="181312"/>
            </a:xfrm>
            <a:prstGeom prst="rect">
              <a:avLst/>
            </a:prstGeom>
            <a:noFill/>
          </p:spPr>
          <p:txBody>
            <a:bodyPr wrap="square" rtlCol="0">
              <a:spAutoFit/>
            </a:bodyPr>
            <a:lstStyle/>
            <a:p>
              <a:r>
                <a:rPr kumimoji="1" lang="en-US" altLang="zh-CN" sz="1050" dirty="0"/>
                <a:t>7</a:t>
              </a:r>
              <a:endParaRPr kumimoji="1" lang="zh-CN" altLang="en-US" sz="1050" dirty="0"/>
            </a:p>
          </p:txBody>
        </p:sp>
        <p:sp>
          <p:nvSpPr>
            <p:cNvPr id="101" name="文本框 100">
              <a:extLst>
                <a:ext uri="{FF2B5EF4-FFF2-40B4-BE49-F238E27FC236}">
                  <a16:creationId xmlns:a16="http://schemas.microsoft.com/office/drawing/2014/main" id="{5BE27467-0FB1-72B7-F9FA-C645E3E540B6}"/>
                </a:ext>
              </a:extLst>
            </p:cNvPr>
            <p:cNvSpPr txBox="1"/>
            <p:nvPr/>
          </p:nvSpPr>
          <p:spPr>
            <a:xfrm>
              <a:off x="9149258" y="3884330"/>
              <a:ext cx="162773" cy="181312"/>
            </a:xfrm>
            <a:prstGeom prst="rect">
              <a:avLst/>
            </a:prstGeom>
            <a:noFill/>
          </p:spPr>
          <p:txBody>
            <a:bodyPr wrap="square" rtlCol="0">
              <a:spAutoFit/>
            </a:bodyPr>
            <a:lstStyle/>
            <a:p>
              <a:r>
                <a:rPr kumimoji="1" lang="en-US" altLang="zh-CN" sz="1050" dirty="0"/>
                <a:t>7</a:t>
              </a:r>
              <a:endParaRPr kumimoji="1" lang="zh-CN" altLang="en-US" sz="1050" dirty="0"/>
            </a:p>
          </p:txBody>
        </p:sp>
        <p:sp>
          <p:nvSpPr>
            <p:cNvPr id="102" name="文本框 101">
              <a:extLst>
                <a:ext uri="{FF2B5EF4-FFF2-40B4-BE49-F238E27FC236}">
                  <a16:creationId xmlns:a16="http://schemas.microsoft.com/office/drawing/2014/main" id="{9FFF6234-6E6E-0D97-2622-05ED00553209}"/>
                </a:ext>
              </a:extLst>
            </p:cNvPr>
            <p:cNvSpPr txBox="1"/>
            <p:nvPr/>
          </p:nvSpPr>
          <p:spPr>
            <a:xfrm>
              <a:off x="8777210" y="4450423"/>
              <a:ext cx="261815" cy="181312"/>
            </a:xfrm>
            <a:prstGeom prst="rect">
              <a:avLst/>
            </a:prstGeom>
            <a:noFill/>
          </p:spPr>
          <p:txBody>
            <a:bodyPr wrap="square" rtlCol="0">
              <a:spAutoFit/>
            </a:bodyPr>
            <a:lstStyle/>
            <a:p>
              <a:r>
                <a:rPr kumimoji="1" lang="en-US" altLang="zh-CN" sz="1050" dirty="0"/>
                <a:t>8</a:t>
              </a:r>
              <a:endParaRPr kumimoji="1" lang="zh-CN" altLang="en-US" sz="1050" dirty="0"/>
            </a:p>
          </p:txBody>
        </p:sp>
        <p:sp>
          <p:nvSpPr>
            <p:cNvPr id="103" name="立方体 102">
              <a:extLst>
                <a:ext uri="{FF2B5EF4-FFF2-40B4-BE49-F238E27FC236}">
                  <a16:creationId xmlns:a16="http://schemas.microsoft.com/office/drawing/2014/main" id="{AD5D4C4D-43B1-DC04-7BF1-EAF6E9A9ACD3}"/>
                </a:ext>
              </a:extLst>
            </p:cNvPr>
            <p:cNvSpPr/>
            <p:nvPr/>
          </p:nvSpPr>
          <p:spPr>
            <a:xfrm>
              <a:off x="9298587" y="3935063"/>
              <a:ext cx="372478" cy="341661"/>
            </a:xfrm>
            <a:prstGeom prst="cube">
              <a:avLst>
                <a:gd name="adj" fmla="val 32564"/>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104" name="文本框 103">
              <a:extLst>
                <a:ext uri="{FF2B5EF4-FFF2-40B4-BE49-F238E27FC236}">
                  <a16:creationId xmlns:a16="http://schemas.microsoft.com/office/drawing/2014/main" id="{3291F097-CB23-D0D2-0856-B1885CB2EEC8}"/>
                </a:ext>
              </a:extLst>
            </p:cNvPr>
            <p:cNvSpPr txBox="1"/>
            <p:nvPr/>
          </p:nvSpPr>
          <p:spPr>
            <a:xfrm>
              <a:off x="9377388" y="4313559"/>
              <a:ext cx="261815" cy="181312"/>
            </a:xfrm>
            <a:prstGeom prst="rect">
              <a:avLst/>
            </a:prstGeom>
            <a:noFill/>
          </p:spPr>
          <p:txBody>
            <a:bodyPr wrap="square" rtlCol="0">
              <a:spAutoFit/>
            </a:bodyPr>
            <a:lstStyle/>
            <a:p>
              <a:r>
                <a:rPr kumimoji="1" lang="en-US" altLang="zh-CN" sz="1050" dirty="0"/>
                <a:t>8</a:t>
              </a:r>
              <a:endParaRPr kumimoji="1" lang="zh-CN" altLang="en-US" sz="1050" dirty="0"/>
            </a:p>
          </p:txBody>
        </p:sp>
        <p:sp>
          <p:nvSpPr>
            <p:cNvPr id="105" name="文本框 104">
              <a:extLst>
                <a:ext uri="{FF2B5EF4-FFF2-40B4-BE49-F238E27FC236}">
                  <a16:creationId xmlns:a16="http://schemas.microsoft.com/office/drawing/2014/main" id="{9AFE24C6-582B-4BD8-6181-2B5F81A000F0}"/>
                </a:ext>
              </a:extLst>
            </p:cNvPr>
            <p:cNvSpPr txBox="1"/>
            <p:nvPr/>
          </p:nvSpPr>
          <p:spPr>
            <a:xfrm>
              <a:off x="9592693" y="4215080"/>
              <a:ext cx="194638" cy="181312"/>
            </a:xfrm>
            <a:prstGeom prst="rect">
              <a:avLst/>
            </a:prstGeom>
            <a:noFill/>
          </p:spPr>
          <p:txBody>
            <a:bodyPr wrap="square" rtlCol="0">
              <a:spAutoFit/>
            </a:bodyPr>
            <a:lstStyle/>
            <a:p>
              <a:r>
                <a:rPr kumimoji="1" lang="en-US" altLang="zh-CN" sz="1050" dirty="0"/>
                <a:t>7</a:t>
              </a:r>
              <a:endParaRPr kumimoji="1" lang="zh-CN" altLang="en-US" sz="1050" dirty="0"/>
            </a:p>
          </p:txBody>
        </p:sp>
      </p:grpSp>
      <p:sp>
        <p:nvSpPr>
          <p:cNvPr id="106" name="文本框 105">
            <a:extLst>
              <a:ext uri="{FF2B5EF4-FFF2-40B4-BE49-F238E27FC236}">
                <a16:creationId xmlns:a16="http://schemas.microsoft.com/office/drawing/2014/main" id="{AC1E5C90-2A52-48D3-9E7F-A28B18DDA9BD}"/>
              </a:ext>
            </a:extLst>
          </p:cNvPr>
          <p:cNvSpPr txBox="1"/>
          <p:nvPr/>
        </p:nvSpPr>
        <p:spPr>
          <a:xfrm>
            <a:off x="2697828" y="1800746"/>
            <a:ext cx="1398371" cy="369332"/>
          </a:xfrm>
          <a:prstGeom prst="rect">
            <a:avLst/>
          </a:prstGeom>
          <a:noFill/>
        </p:spPr>
        <p:txBody>
          <a:bodyPr wrap="square" rtlCol="0">
            <a:spAutoFit/>
          </a:bodyPr>
          <a:lstStyle/>
          <a:p>
            <a:r>
              <a:rPr kumimoji="1" lang="zh-CN" altLang="en-US"/>
              <a:t>生成器</a:t>
            </a:r>
          </a:p>
        </p:txBody>
      </p:sp>
      <p:sp>
        <p:nvSpPr>
          <p:cNvPr id="107" name="文本框 106">
            <a:extLst>
              <a:ext uri="{FF2B5EF4-FFF2-40B4-BE49-F238E27FC236}">
                <a16:creationId xmlns:a16="http://schemas.microsoft.com/office/drawing/2014/main" id="{EEB210E1-B391-1F9A-A062-CC6905D59A2D}"/>
              </a:ext>
            </a:extLst>
          </p:cNvPr>
          <p:cNvSpPr txBox="1"/>
          <p:nvPr/>
        </p:nvSpPr>
        <p:spPr>
          <a:xfrm>
            <a:off x="8097259" y="1708417"/>
            <a:ext cx="1398371" cy="369332"/>
          </a:xfrm>
          <a:prstGeom prst="rect">
            <a:avLst/>
          </a:prstGeom>
          <a:noFill/>
        </p:spPr>
        <p:txBody>
          <a:bodyPr wrap="square" rtlCol="0">
            <a:spAutoFit/>
          </a:bodyPr>
          <a:lstStyle/>
          <a:p>
            <a:r>
              <a:rPr kumimoji="1" lang="zh-CN" altLang="en-US" dirty="0"/>
              <a:t>识别器</a:t>
            </a:r>
          </a:p>
        </p:txBody>
      </p:sp>
      <p:sp>
        <p:nvSpPr>
          <p:cNvPr id="108" name="右箭头 107">
            <a:extLst>
              <a:ext uri="{FF2B5EF4-FFF2-40B4-BE49-F238E27FC236}">
                <a16:creationId xmlns:a16="http://schemas.microsoft.com/office/drawing/2014/main" id="{37E58C93-C7EF-E1A2-1FE4-AA6C18EE4CCB}"/>
              </a:ext>
            </a:extLst>
          </p:cNvPr>
          <p:cNvSpPr/>
          <p:nvPr/>
        </p:nvSpPr>
        <p:spPr>
          <a:xfrm>
            <a:off x="6007201" y="3436011"/>
            <a:ext cx="361950" cy="256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26114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Generator</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Recognizer</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内容占位符 5">
            <a:extLst>
              <a:ext uri="{FF2B5EF4-FFF2-40B4-BE49-F238E27FC236}">
                <a16:creationId xmlns:a16="http://schemas.microsoft.com/office/drawing/2014/main" id="{8D5BCB75-B70A-E7A7-B509-6CC2918F7027}"/>
              </a:ext>
            </a:extLst>
          </p:cNvPr>
          <p:cNvPicPr>
            <a:picLocks noGrp="1" noChangeAspect="1"/>
          </p:cNvPicPr>
          <p:nvPr>
            <p:ph idx="1"/>
          </p:nvPr>
        </p:nvPicPr>
        <p:blipFill>
          <a:blip r:embed="rId4"/>
          <a:stretch>
            <a:fillRect/>
          </a:stretch>
        </p:blipFill>
        <p:spPr>
          <a:xfrm>
            <a:off x="4581120" y="2000718"/>
            <a:ext cx="7527419" cy="3212503"/>
          </a:xfrm>
          <a:prstGeom prst="rect">
            <a:avLst/>
          </a:prstGeom>
        </p:spPr>
      </p:pic>
      <p:pic>
        <p:nvPicPr>
          <p:cNvPr id="4" name="内容占位符 5">
            <a:extLst>
              <a:ext uri="{FF2B5EF4-FFF2-40B4-BE49-F238E27FC236}">
                <a16:creationId xmlns:a16="http://schemas.microsoft.com/office/drawing/2014/main" id="{26241598-AF6D-F88C-8790-2D98970AD9D1}"/>
              </a:ext>
            </a:extLst>
          </p:cNvPr>
          <p:cNvPicPr>
            <a:picLocks noChangeAspect="1"/>
          </p:cNvPicPr>
          <p:nvPr/>
        </p:nvPicPr>
        <p:blipFill>
          <a:blip r:embed="rId5"/>
          <a:stretch>
            <a:fillRect/>
          </a:stretch>
        </p:blipFill>
        <p:spPr>
          <a:xfrm>
            <a:off x="246961" y="2130388"/>
            <a:ext cx="4334159" cy="3053127"/>
          </a:xfrm>
          <a:prstGeom prst="rect">
            <a:avLst/>
          </a:prstGeom>
        </p:spPr>
      </p:pic>
    </p:spTree>
    <p:extLst>
      <p:ext uri="{BB962C8B-B14F-4D97-AF65-F5344CB8AC3E}">
        <p14:creationId xmlns:p14="http://schemas.microsoft.com/office/powerpoint/2010/main" val="541960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Generator</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Adversarial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Network</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939CB08-444C-CA07-FD0C-FAC8992DFB6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7267" y="1402479"/>
            <a:ext cx="1565429" cy="1849815"/>
          </a:xfrm>
          <a:prstGeom prst="rect">
            <a:avLst/>
          </a:prstGeom>
        </p:spPr>
      </p:pic>
      <p:sp>
        <p:nvSpPr>
          <p:cNvPr id="11" name="右箭头 10">
            <a:extLst>
              <a:ext uri="{FF2B5EF4-FFF2-40B4-BE49-F238E27FC236}">
                <a16:creationId xmlns:a16="http://schemas.microsoft.com/office/drawing/2014/main" id="{015168DF-0E89-3BF3-7271-F9C6A8BC5DFE}"/>
              </a:ext>
            </a:extLst>
          </p:cNvPr>
          <p:cNvSpPr/>
          <p:nvPr/>
        </p:nvSpPr>
        <p:spPr>
          <a:xfrm>
            <a:off x="1414140" y="2162794"/>
            <a:ext cx="597159" cy="447869"/>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E80AC16A-6167-3FF7-C6B7-064808DC0DB4}"/>
              </a:ext>
            </a:extLst>
          </p:cNvPr>
          <p:cNvSpPr txBox="1"/>
          <p:nvPr/>
        </p:nvSpPr>
        <p:spPr>
          <a:xfrm>
            <a:off x="752724" y="2065776"/>
            <a:ext cx="408432" cy="523220"/>
          </a:xfrm>
          <a:prstGeom prst="rect">
            <a:avLst/>
          </a:prstGeom>
          <a:noFill/>
        </p:spPr>
        <p:txBody>
          <a:bodyPr wrap="square" rtlCol="0">
            <a:spAutoFit/>
          </a:bodyPr>
          <a:lstStyle/>
          <a:p>
            <a:r>
              <a:rPr kumimoji="1" lang="en-US" altLang="zh-CN" sz="2800"/>
              <a:t>z</a:t>
            </a:r>
            <a:endParaRPr kumimoji="1" lang="zh-CN" altLang="en-US" sz="2800" dirty="0"/>
          </a:p>
        </p:txBody>
      </p:sp>
      <p:pic>
        <p:nvPicPr>
          <p:cNvPr id="14" name="内容占位符 8">
            <a:extLst>
              <a:ext uri="{FF2B5EF4-FFF2-40B4-BE49-F238E27FC236}">
                <a16:creationId xmlns:a16="http://schemas.microsoft.com/office/drawing/2014/main" id="{01216D09-2127-B62B-B93F-668C1A75A3C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12902" y="3927055"/>
            <a:ext cx="2042509" cy="2018479"/>
          </a:xfrm>
          <a:prstGeom prst="rect">
            <a:avLst/>
          </a:prstGeom>
        </p:spPr>
      </p:pic>
      <p:pic>
        <p:nvPicPr>
          <p:cNvPr id="15" name="图片 14">
            <a:extLst>
              <a:ext uri="{FF2B5EF4-FFF2-40B4-BE49-F238E27FC236}">
                <a16:creationId xmlns:a16="http://schemas.microsoft.com/office/drawing/2014/main" id="{57052469-097D-A11B-1AF9-36FBF8F8B4D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60488" y="2958745"/>
            <a:ext cx="2659229" cy="1666547"/>
          </a:xfrm>
          <a:prstGeom prst="rect">
            <a:avLst/>
          </a:prstGeom>
        </p:spPr>
      </p:pic>
      <p:sp>
        <p:nvSpPr>
          <p:cNvPr id="16" name="右箭头 15">
            <a:extLst>
              <a:ext uri="{FF2B5EF4-FFF2-40B4-BE49-F238E27FC236}">
                <a16:creationId xmlns:a16="http://schemas.microsoft.com/office/drawing/2014/main" id="{EFCF4624-19B2-A932-BCA2-44005A617D93}"/>
              </a:ext>
            </a:extLst>
          </p:cNvPr>
          <p:cNvSpPr/>
          <p:nvPr/>
        </p:nvSpPr>
        <p:spPr>
          <a:xfrm>
            <a:off x="4390605" y="2162794"/>
            <a:ext cx="654402" cy="426202"/>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右箭头 16">
            <a:extLst>
              <a:ext uri="{FF2B5EF4-FFF2-40B4-BE49-F238E27FC236}">
                <a16:creationId xmlns:a16="http://schemas.microsoft.com/office/drawing/2014/main" id="{DB563EE5-1772-E157-1FED-3A3AE403CD6D}"/>
              </a:ext>
            </a:extLst>
          </p:cNvPr>
          <p:cNvSpPr/>
          <p:nvPr/>
        </p:nvSpPr>
        <p:spPr>
          <a:xfrm rot="2248809">
            <a:off x="7847323" y="2745644"/>
            <a:ext cx="654402" cy="426202"/>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右箭头 17">
            <a:extLst>
              <a:ext uri="{FF2B5EF4-FFF2-40B4-BE49-F238E27FC236}">
                <a16:creationId xmlns:a16="http://schemas.microsoft.com/office/drawing/2014/main" id="{C3EE2BC9-87C6-381F-F4ED-3C20D827D3DF}"/>
              </a:ext>
            </a:extLst>
          </p:cNvPr>
          <p:cNvSpPr/>
          <p:nvPr/>
        </p:nvSpPr>
        <p:spPr>
          <a:xfrm rot="18905735">
            <a:off x="7971539" y="4830823"/>
            <a:ext cx="654402" cy="426202"/>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190A4C1C-0ED1-2F56-1421-E0DB27893EBA}"/>
              </a:ext>
            </a:extLst>
          </p:cNvPr>
          <p:cNvSpPr txBox="1"/>
          <p:nvPr/>
        </p:nvSpPr>
        <p:spPr>
          <a:xfrm>
            <a:off x="9027918" y="1904449"/>
            <a:ext cx="1109139" cy="369332"/>
          </a:xfrm>
          <a:prstGeom prst="rect">
            <a:avLst/>
          </a:prstGeom>
          <a:noFill/>
        </p:spPr>
        <p:txBody>
          <a:bodyPr wrap="square" rtlCol="0">
            <a:spAutoFit/>
          </a:bodyPr>
          <a:lstStyle/>
          <a:p>
            <a:r>
              <a:rPr kumimoji="1" lang="zh-CN" altLang="en-US"/>
              <a:t>假的</a:t>
            </a:r>
          </a:p>
        </p:txBody>
      </p:sp>
      <p:sp>
        <p:nvSpPr>
          <p:cNvPr id="20" name="文本框 19">
            <a:extLst>
              <a:ext uri="{FF2B5EF4-FFF2-40B4-BE49-F238E27FC236}">
                <a16:creationId xmlns:a16="http://schemas.microsoft.com/office/drawing/2014/main" id="{63C6AB07-AFC5-ABE2-5D0A-5DD02E50A882}"/>
              </a:ext>
            </a:extLst>
          </p:cNvPr>
          <p:cNvSpPr txBox="1"/>
          <p:nvPr/>
        </p:nvSpPr>
        <p:spPr>
          <a:xfrm>
            <a:off x="9027919" y="5425841"/>
            <a:ext cx="1109139" cy="369332"/>
          </a:xfrm>
          <a:prstGeom prst="rect">
            <a:avLst/>
          </a:prstGeom>
          <a:noFill/>
        </p:spPr>
        <p:txBody>
          <a:bodyPr wrap="square" rtlCol="0">
            <a:spAutoFit/>
          </a:bodyPr>
          <a:lstStyle/>
          <a:p>
            <a:r>
              <a:rPr kumimoji="1" lang="zh-CN" altLang="en-US" dirty="0"/>
              <a:t>真的</a:t>
            </a:r>
          </a:p>
        </p:txBody>
      </p:sp>
      <p:pic>
        <p:nvPicPr>
          <p:cNvPr id="21" name="图片 20">
            <a:extLst>
              <a:ext uri="{FF2B5EF4-FFF2-40B4-BE49-F238E27FC236}">
                <a16:creationId xmlns:a16="http://schemas.microsoft.com/office/drawing/2014/main" id="{677A088B-30BF-4920-4D23-7EEC002E8505}"/>
              </a:ext>
            </a:extLst>
          </p:cNvPr>
          <p:cNvPicPr>
            <a:picLocks noChangeAspect="1"/>
          </p:cNvPicPr>
          <p:nvPr/>
        </p:nvPicPr>
        <p:blipFill>
          <a:blip r:embed="rId7"/>
          <a:stretch>
            <a:fillRect/>
          </a:stretch>
        </p:blipFill>
        <p:spPr>
          <a:xfrm>
            <a:off x="5484987" y="1489293"/>
            <a:ext cx="1783501" cy="1763001"/>
          </a:xfrm>
          <a:prstGeom prst="rect">
            <a:avLst/>
          </a:prstGeom>
        </p:spPr>
      </p:pic>
    </p:spTree>
    <p:extLst>
      <p:ext uri="{BB962C8B-B14F-4D97-AF65-F5344CB8AC3E}">
        <p14:creationId xmlns:p14="http://schemas.microsoft.com/office/powerpoint/2010/main" val="684882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Generator</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Adversarial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Network</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A5C3F658-0AEC-361A-10F7-318A322D27D7}"/>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939CB08-444C-CA07-FD0C-FAC8992DFB6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7267" y="1402479"/>
            <a:ext cx="1565429" cy="1849815"/>
          </a:xfrm>
          <a:prstGeom prst="rect">
            <a:avLst/>
          </a:prstGeom>
        </p:spPr>
      </p:pic>
      <p:sp>
        <p:nvSpPr>
          <p:cNvPr id="11" name="右箭头 10">
            <a:extLst>
              <a:ext uri="{FF2B5EF4-FFF2-40B4-BE49-F238E27FC236}">
                <a16:creationId xmlns:a16="http://schemas.microsoft.com/office/drawing/2014/main" id="{015168DF-0E89-3BF3-7271-F9C6A8BC5DFE}"/>
              </a:ext>
            </a:extLst>
          </p:cNvPr>
          <p:cNvSpPr/>
          <p:nvPr/>
        </p:nvSpPr>
        <p:spPr>
          <a:xfrm>
            <a:off x="1414140" y="2162794"/>
            <a:ext cx="597159" cy="447869"/>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E80AC16A-6167-3FF7-C6B7-064808DC0DB4}"/>
              </a:ext>
            </a:extLst>
          </p:cNvPr>
          <p:cNvSpPr txBox="1"/>
          <p:nvPr/>
        </p:nvSpPr>
        <p:spPr>
          <a:xfrm>
            <a:off x="752724" y="2065776"/>
            <a:ext cx="408432" cy="523220"/>
          </a:xfrm>
          <a:prstGeom prst="rect">
            <a:avLst/>
          </a:prstGeom>
          <a:noFill/>
        </p:spPr>
        <p:txBody>
          <a:bodyPr wrap="square" rtlCol="0">
            <a:spAutoFit/>
          </a:bodyPr>
          <a:lstStyle/>
          <a:p>
            <a:r>
              <a:rPr kumimoji="1" lang="en-US" altLang="zh-CN" sz="2800"/>
              <a:t>z</a:t>
            </a:r>
            <a:endParaRPr kumimoji="1" lang="zh-CN" altLang="en-US" sz="2800" dirty="0"/>
          </a:p>
        </p:txBody>
      </p:sp>
      <p:pic>
        <p:nvPicPr>
          <p:cNvPr id="14" name="内容占位符 8">
            <a:extLst>
              <a:ext uri="{FF2B5EF4-FFF2-40B4-BE49-F238E27FC236}">
                <a16:creationId xmlns:a16="http://schemas.microsoft.com/office/drawing/2014/main" id="{01216D09-2127-B62B-B93F-668C1A75A3C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12902" y="3927055"/>
            <a:ext cx="2042509" cy="2018479"/>
          </a:xfrm>
          <a:prstGeom prst="rect">
            <a:avLst/>
          </a:prstGeom>
        </p:spPr>
      </p:pic>
      <p:pic>
        <p:nvPicPr>
          <p:cNvPr id="15" name="图片 14">
            <a:extLst>
              <a:ext uri="{FF2B5EF4-FFF2-40B4-BE49-F238E27FC236}">
                <a16:creationId xmlns:a16="http://schemas.microsoft.com/office/drawing/2014/main" id="{57052469-097D-A11B-1AF9-36FBF8F8B4D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60488" y="2958745"/>
            <a:ext cx="2659229" cy="1666547"/>
          </a:xfrm>
          <a:prstGeom prst="rect">
            <a:avLst/>
          </a:prstGeom>
        </p:spPr>
      </p:pic>
      <p:sp>
        <p:nvSpPr>
          <p:cNvPr id="16" name="右箭头 15">
            <a:extLst>
              <a:ext uri="{FF2B5EF4-FFF2-40B4-BE49-F238E27FC236}">
                <a16:creationId xmlns:a16="http://schemas.microsoft.com/office/drawing/2014/main" id="{EFCF4624-19B2-A932-BCA2-44005A617D93}"/>
              </a:ext>
            </a:extLst>
          </p:cNvPr>
          <p:cNvSpPr/>
          <p:nvPr/>
        </p:nvSpPr>
        <p:spPr>
          <a:xfrm>
            <a:off x="4390605" y="2162794"/>
            <a:ext cx="654402" cy="426202"/>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右箭头 16">
            <a:extLst>
              <a:ext uri="{FF2B5EF4-FFF2-40B4-BE49-F238E27FC236}">
                <a16:creationId xmlns:a16="http://schemas.microsoft.com/office/drawing/2014/main" id="{DB563EE5-1772-E157-1FED-3A3AE403CD6D}"/>
              </a:ext>
            </a:extLst>
          </p:cNvPr>
          <p:cNvSpPr/>
          <p:nvPr/>
        </p:nvSpPr>
        <p:spPr>
          <a:xfrm rot="2248809">
            <a:off x="7847323" y="2745644"/>
            <a:ext cx="654402" cy="426202"/>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右箭头 17">
            <a:extLst>
              <a:ext uri="{FF2B5EF4-FFF2-40B4-BE49-F238E27FC236}">
                <a16:creationId xmlns:a16="http://schemas.microsoft.com/office/drawing/2014/main" id="{C3EE2BC9-87C6-381F-F4ED-3C20D827D3DF}"/>
              </a:ext>
            </a:extLst>
          </p:cNvPr>
          <p:cNvSpPr/>
          <p:nvPr/>
        </p:nvSpPr>
        <p:spPr>
          <a:xfrm rot="18905735">
            <a:off x="7971539" y="4830823"/>
            <a:ext cx="654402" cy="426202"/>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190A4C1C-0ED1-2F56-1421-E0DB27893EBA}"/>
              </a:ext>
            </a:extLst>
          </p:cNvPr>
          <p:cNvSpPr txBox="1"/>
          <p:nvPr/>
        </p:nvSpPr>
        <p:spPr>
          <a:xfrm>
            <a:off x="9027918" y="1904449"/>
            <a:ext cx="1109139" cy="369332"/>
          </a:xfrm>
          <a:prstGeom prst="rect">
            <a:avLst/>
          </a:prstGeom>
          <a:noFill/>
        </p:spPr>
        <p:txBody>
          <a:bodyPr wrap="square" rtlCol="0">
            <a:spAutoFit/>
          </a:bodyPr>
          <a:lstStyle/>
          <a:p>
            <a:r>
              <a:rPr kumimoji="1" lang="zh-CN" altLang="en-US"/>
              <a:t>假的</a:t>
            </a:r>
          </a:p>
        </p:txBody>
      </p:sp>
      <p:sp>
        <p:nvSpPr>
          <p:cNvPr id="20" name="文本框 19">
            <a:extLst>
              <a:ext uri="{FF2B5EF4-FFF2-40B4-BE49-F238E27FC236}">
                <a16:creationId xmlns:a16="http://schemas.microsoft.com/office/drawing/2014/main" id="{63C6AB07-AFC5-ABE2-5D0A-5DD02E50A882}"/>
              </a:ext>
            </a:extLst>
          </p:cNvPr>
          <p:cNvSpPr txBox="1"/>
          <p:nvPr/>
        </p:nvSpPr>
        <p:spPr>
          <a:xfrm>
            <a:off x="9027919" y="5425841"/>
            <a:ext cx="1109139" cy="369332"/>
          </a:xfrm>
          <a:prstGeom prst="rect">
            <a:avLst/>
          </a:prstGeom>
          <a:noFill/>
        </p:spPr>
        <p:txBody>
          <a:bodyPr wrap="square" rtlCol="0">
            <a:spAutoFit/>
          </a:bodyPr>
          <a:lstStyle/>
          <a:p>
            <a:r>
              <a:rPr kumimoji="1" lang="zh-CN" altLang="en-US" dirty="0"/>
              <a:t>真的</a:t>
            </a:r>
          </a:p>
        </p:txBody>
      </p:sp>
      <p:pic>
        <p:nvPicPr>
          <p:cNvPr id="21" name="图片 20">
            <a:extLst>
              <a:ext uri="{FF2B5EF4-FFF2-40B4-BE49-F238E27FC236}">
                <a16:creationId xmlns:a16="http://schemas.microsoft.com/office/drawing/2014/main" id="{677A088B-30BF-4920-4D23-7EEC002E8505}"/>
              </a:ext>
            </a:extLst>
          </p:cNvPr>
          <p:cNvPicPr>
            <a:picLocks noChangeAspect="1"/>
          </p:cNvPicPr>
          <p:nvPr/>
        </p:nvPicPr>
        <p:blipFill>
          <a:blip r:embed="rId7"/>
          <a:stretch>
            <a:fillRect/>
          </a:stretch>
        </p:blipFill>
        <p:spPr>
          <a:xfrm>
            <a:off x="5484987" y="1489293"/>
            <a:ext cx="1783501" cy="1763001"/>
          </a:xfrm>
          <a:prstGeom prst="rect">
            <a:avLst/>
          </a:prstGeom>
        </p:spPr>
      </p:pic>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8DF2DD78-BEB4-0DAD-1C43-2886FD90A970}"/>
                  </a:ext>
                </a:extLst>
              </p:cNvPr>
              <p:cNvSpPr/>
              <p:nvPr/>
            </p:nvSpPr>
            <p:spPr>
              <a:xfrm>
                <a:off x="9990102" y="4798036"/>
                <a:ext cx="1696426" cy="455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kumimoji="1" lang="en-US" altLang="zh-CN" b="0" i="1" smtClean="0">
                              <a:latin typeface="Cambria Math" panose="02040503050406030204" pitchFamily="18" charset="0"/>
                            </a:rPr>
                          </m:ctrlPr>
                        </m:funcPr>
                        <m:fName>
                          <m:func>
                            <m:funcPr>
                              <m:ctrlPr>
                                <a:rPr kumimoji="1" lang="en-US" altLang="zh-CN" b="0" i="1" smtClean="0">
                                  <a:latin typeface="Cambria Math" panose="02040503050406030204" pitchFamily="18" charset="0"/>
                                </a:rPr>
                              </m:ctrlPr>
                            </m:funcPr>
                            <m:fName>
                              <m:limLow>
                                <m:limLowPr>
                                  <m:ctrlPr>
                                    <a:rPr kumimoji="1" lang="en-US" altLang="zh-CN" b="0" i="1" smtClean="0">
                                      <a:latin typeface="Cambria Math" panose="02040503050406030204" pitchFamily="18" charset="0"/>
                                    </a:rPr>
                                  </m:ctrlPr>
                                </m:limLowPr>
                                <m:e>
                                  <m:r>
                                    <m:rPr>
                                      <m:sty m:val="p"/>
                                    </m:rPr>
                                    <a:rPr kumimoji="1" lang="en-US" altLang="zh-CN" b="0" i="0" smtClean="0">
                                      <a:latin typeface="Cambria Math" panose="02040503050406030204" pitchFamily="18" charset="0"/>
                                    </a:rPr>
                                    <m:t>max</m:t>
                                  </m:r>
                                </m:e>
                                <m:lim>
                                  <m:r>
                                    <a:rPr kumimoji="1" lang="en-US" altLang="zh-CN" b="0" i="1" smtClean="0">
                                      <a:latin typeface="Cambria Math" panose="02040503050406030204" pitchFamily="18" charset="0"/>
                                    </a:rPr>
                                    <m:t>𝐺</m:t>
                                  </m:r>
                                </m:lim>
                              </m:limLow>
                            </m:fName>
                            <m:e>
                              <m:r>
                                <a:rPr kumimoji="1" lang="en-US" altLang="zh-CN" i="1">
                                  <a:latin typeface="Cambria Math" panose="02040503050406030204" pitchFamily="18" charset="0"/>
                                </a:rPr>
                                <m:t>𝑉</m:t>
                              </m:r>
                              <m:r>
                                <a:rPr kumimoji="1" lang="en-US" altLang="zh-CN" i="1">
                                  <a:latin typeface="Cambria Math" panose="02040503050406030204" pitchFamily="18" charset="0"/>
                                </a:rPr>
                                <m:t>(</m:t>
                              </m:r>
                              <m:r>
                                <a:rPr kumimoji="1" lang="en-US" altLang="zh-CN" i="1">
                                  <a:latin typeface="Cambria Math" panose="02040503050406030204" pitchFamily="18" charset="0"/>
                                </a:rPr>
                                <m:t>𝐺</m:t>
                              </m:r>
                              <m:r>
                                <a:rPr kumimoji="1" lang="en-US" altLang="zh-CN" i="1">
                                  <a:latin typeface="Cambria Math" panose="02040503050406030204" pitchFamily="18" charset="0"/>
                                </a:rPr>
                                <m:t>,</m:t>
                              </m:r>
                              <m:r>
                                <a:rPr kumimoji="1" lang="en-US" altLang="zh-CN" i="1">
                                  <a:latin typeface="Cambria Math" panose="02040503050406030204" pitchFamily="18" charset="0"/>
                                </a:rPr>
                                <m:t>𝐷</m:t>
                              </m:r>
                              <m:r>
                                <a:rPr kumimoji="1" lang="en-US" altLang="zh-CN" i="1">
                                  <a:latin typeface="Cambria Math" panose="02040503050406030204" pitchFamily="18" charset="0"/>
                                </a:rPr>
                                <m:t>)</m:t>
                              </m:r>
                            </m:e>
                          </m:func>
                        </m:fName>
                        <m:e/>
                      </m:func>
                    </m:oMath>
                  </m:oMathPara>
                </a14:m>
                <a:endParaRPr lang="zh-CN" altLang="en-US" dirty="0"/>
              </a:p>
            </p:txBody>
          </p:sp>
        </mc:Choice>
        <mc:Fallback xmlns="">
          <p:sp>
            <p:nvSpPr>
              <p:cNvPr id="22" name="矩形 21">
                <a:extLst>
                  <a:ext uri="{FF2B5EF4-FFF2-40B4-BE49-F238E27FC236}">
                    <a16:creationId xmlns:a16="http://schemas.microsoft.com/office/drawing/2014/main" id="{8DF2DD78-BEB4-0DAD-1C43-2886FD90A970}"/>
                  </a:ext>
                </a:extLst>
              </p:cNvPr>
              <p:cNvSpPr>
                <a:spLocks noRot="1" noChangeAspect="1" noMove="1" noResize="1" noEditPoints="1" noAdjustHandles="1" noChangeArrowheads="1" noChangeShapeType="1" noTextEdit="1"/>
              </p:cNvSpPr>
              <p:nvPr/>
            </p:nvSpPr>
            <p:spPr>
              <a:xfrm>
                <a:off x="9990102" y="4798036"/>
                <a:ext cx="1696426" cy="45506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8375D862-8A93-E702-F2FF-87F17727F0BF}"/>
                  </a:ext>
                </a:extLst>
              </p:cNvPr>
              <p:cNvSpPr/>
              <p:nvPr/>
            </p:nvSpPr>
            <p:spPr>
              <a:xfrm>
                <a:off x="2726239" y="3565498"/>
                <a:ext cx="1664366" cy="4514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kumimoji="1" lang="en-US" altLang="zh-CN" b="0" i="1" smtClean="0">
                              <a:latin typeface="Cambria Math" panose="02040503050406030204" pitchFamily="18" charset="0"/>
                            </a:rPr>
                          </m:ctrlPr>
                        </m:funcPr>
                        <m:fName>
                          <m:func>
                            <m:funcPr>
                              <m:ctrlPr>
                                <a:rPr kumimoji="1" lang="en-US" altLang="zh-CN" b="0" i="1" smtClean="0">
                                  <a:latin typeface="Cambria Math" panose="02040503050406030204" pitchFamily="18" charset="0"/>
                                </a:rPr>
                              </m:ctrlPr>
                            </m:funcPr>
                            <m:fName>
                              <m:limLow>
                                <m:limLowPr>
                                  <m:ctrlPr>
                                    <a:rPr kumimoji="1" lang="en-US" altLang="zh-CN" b="0" i="1" smtClean="0">
                                      <a:latin typeface="Cambria Math" panose="02040503050406030204" pitchFamily="18" charset="0"/>
                                    </a:rPr>
                                  </m:ctrlPr>
                                </m:limLowPr>
                                <m:e>
                                  <m:r>
                                    <m:rPr>
                                      <m:sty m:val="p"/>
                                    </m:rPr>
                                    <a:rPr kumimoji="1" lang="en-US" altLang="zh-CN" b="0" i="0" smtClean="0">
                                      <a:latin typeface="Cambria Math" panose="02040503050406030204" pitchFamily="18" charset="0"/>
                                    </a:rPr>
                                    <m:t>min</m:t>
                                  </m:r>
                                </m:e>
                                <m:lim>
                                  <m:r>
                                    <a:rPr kumimoji="1" lang="en-US" altLang="zh-CN" b="0" i="1" smtClean="0">
                                      <a:latin typeface="Cambria Math" panose="02040503050406030204" pitchFamily="18" charset="0"/>
                                    </a:rPr>
                                    <m:t>𝐷</m:t>
                                  </m:r>
                                </m:lim>
                              </m:limLow>
                            </m:fName>
                            <m:e>
                              <m:r>
                                <a:rPr kumimoji="1" lang="en-US" altLang="zh-CN" i="1">
                                  <a:latin typeface="Cambria Math" panose="02040503050406030204" pitchFamily="18" charset="0"/>
                                </a:rPr>
                                <m:t>𝑉</m:t>
                              </m:r>
                              <m:r>
                                <a:rPr kumimoji="1" lang="en-US" altLang="zh-CN" i="1">
                                  <a:latin typeface="Cambria Math" panose="02040503050406030204" pitchFamily="18" charset="0"/>
                                </a:rPr>
                                <m:t>(</m:t>
                              </m:r>
                              <m:r>
                                <a:rPr kumimoji="1" lang="en-US" altLang="zh-CN" i="1">
                                  <a:latin typeface="Cambria Math" panose="02040503050406030204" pitchFamily="18" charset="0"/>
                                </a:rPr>
                                <m:t>𝐺</m:t>
                              </m:r>
                              <m:r>
                                <a:rPr kumimoji="1" lang="en-US" altLang="zh-CN" i="1">
                                  <a:latin typeface="Cambria Math" panose="02040503050406030204" pitchFamily="18" charset="0"/>
                                </a:rPr>
                                <m:t>,</m:t>
                              </m:r>
                              <m:r>
                                <a:rPr kumimoji="1" lang="en-US" altLang="zh-CN" i="1">
                                  <a:latin typeface="Cambria Math" panose="02040503050406030204" pitchFamily="18" charset="0"/>
                                </a:rPr>
                                <m:t>𝐷</m:t>
                              </m:r>
                              <m:r>
                                <a:rPr kumimoji="1" lang="en-US" altLang="zh-CN" i="1">
                                  <a:latin typeface="Cambria Math" panose="02040503050406030204" pitchFamily="18" charset="0"/>
                                </a:rPr>
                                <m:t>)</m:t>
                              </m:r>
                            </m:e>
                          </m:func>
                        </m:fName>
                        <m:e/>
                      </m:func>
                    </m:oMath>
                  </m:oMathPara>
                </a14:m>
                <a:endParaRPr lang="zh-CN" altLang="en-US" dirty="0"/>
              </a:p>
            </p:txBody>
          </p:sp>
        </mc:Choice>
        <mc:Fallback xmlns="">
          <p:sp>
            <p:nvSpPr>
              <p:cNvPr id="23" name="矩形 22">
                <a:extLst>
                  <a:ext uri="{FF2B5EF4-FFF2-40B4-BE49-F238E27FC236}">
                    <a16:creationId xmlns:a16="http://schemas.microsoft.com/office/drawing/2014/main" id="{8375D862-8A93-E702-F2FF-87F17727F0BF}"/>
                  </a:ext>
                </a:extLst>
              </p:cNvPr>
              <p:cNvSpPr>
                <a:spLocks noRot="1" noChangeAspect="1" noMove="1" noResize="1" noEditPoints="1" noAdjustHandles="1" noChangeArrowheads="1" noChangeShapeType="1" noTextEdit="1"/>
              </p:cNvSpPr>
              <p:nvPr/>
            </p:nvSpPr>
            <p:spPr>
              <a:xfrm>
                <a:off x="2726239" y="3565498"/>
                <a:ext cx="1664366" cy="45147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87B25E7-B541-EC3B-A5D8-45A263EF2454}"/>
                  </a:ext>
                </a:extLst>
              </p:cNvPr>
              <p:cNvSpPr txBox="1"/>
              <p:nvPr/>
            </p:nvSpPr>
            <p:spPr>
              <a:xfrm>
                <a:off x="340590" y="4705711"/>
                <a:ext cx="4511163" cy="360933"/>
              </a:xfrm>
              <a:prstGeom prst="rect">
                <a:avLst/>
              </a:prstGeom>
              <a:noFill/>
            </p:spPr>
            <p:txBody>
              <a:bodyPr wrap="square" lIns="0" tIns="0" rIns="0" bIns="0" rtlCol="0">
                <a:spAutoFit/>
              </a:bodyPr>
              <a:lstStyle/>
              <a:p>
                <a:pPr algn="just"/>
                <a14:m>
                  <m:oMathPara xmlns:m="http://schemas.openxmlformats.org/officeDocument/2006/math">
                    <m:oMathParaPr>
                      <m:jc m:val="left"/>
                    </m:oMathParaPr>
                    <m:oMath xmlns:m="http://schemas.openxmlformats.org/officeDocument/2006/math">
                      <m:func>
                        <m:funcPr>
                          <m:ctrlPr>
                            <a:rPr kumimoji="1" lang="en" altLang="zh-CN" i="1" smtClean="0">
                              <a:latin typeface="Cambria Math" panose="02040503050406030204" pitchFamily="18" charset="0"/>
                            </a:rPr>
                          </m:ctrlPr>
                        </m:funcPr>
                        <m:fName>
                          <m:limLow>
                            <m:limLowPr>
                              <m:ctrlPr>
                                <a:rPr kumimoji="1" lang="en" altLang="zh-CN" i="1" smtClean="0">
                                  <a:latin typeface="Cambria Math" panose="02040503050406030204" pitchFamily="18" charset="0"/>
                                </a:rPr>
                              </m:ctrlPr>
                            </m:limLowPr>
                            <m:e>
                              <m:r>
                                <m:rPr>
                                  <m:sty m:val="p"/>
                                </m:rPr>
                                <a:rPr kumimoji="1" lang="en" altLang="zh-CN" i="0" smtClean="0">
                                  <a:latin typeface="Cambria Math" panose="02040503050406030204" pitchFamily="18" charset="0"/>
                                </a:rPr>
                                <m:t>min</m:t>
                              </m:r>
                            </m:e>
                            <m:lim>
                              <m:r>
                                <a:rPr kumimoji="1" lang="en-US" altLang="zh-CN" b="0" i="1" smtClean="0">
                                  <a:latin typeface="Cambria Math" panose="02040503050406030204" pitchFamily="18" charset="0"/>
                                </a:rPr>
                                <m:t>𝐺</m:t>
                              </m:r>
                            </m:lim>
                          </m:limLow>
                        </m:fName>
                        <m:e>
                          <m:func>
                            <m:funcPr>
                              <m:ctrlPr>
                                <a:rPr kumimoji="1" lang="en" altLang="zh-CN" i="1">
                                  <a:latin typeface="Cambria Math" panose="02040503050406030204" pitchFamily="18" charset="0"/>
                                </a:rPr>
                              </m:ctrlPr>
                            </m:funcPr>
                            <m:fName>
                              <m:limLow>
                                <m:limLowPr>
                                  <m:ctrlPr>
                                    <a:rPr kumimoji="1" lang="en" altLang="zh-CN" i="1">
                                      <a:latin typeface="Cambria Math" panose="02040503050406030204" pitchFamily="18" charset="0"/>
                                    </a:rPr>
                                  </m:ctrlPr>
                                </m:limLowPr>
                                <m:e>
                                  <m:r>
                                    <m:rPr>
                                      <m:sty m:val="p"/>
                                    </m:rPr>
                                    <a:rPr kumimoji="1" lang="en" altLang="zh-CN">
                                      <a:latin typeface="Cambria Math" panose="02040503050406030204" pitchFamily="18" charset="0"/>
                                    </a:rPr>
                                    <m:t>max</m:t>
                                  </m:r>
                                </m:e>
                                <m:lim>
                                  <m:r>
                                    <a:rPr kumimoji="1" lang="en-US" altLang="zh-CN" i="1">
                                      <a:latin typeface="Cambria Math" panose="02040503050406030204" pitchFamily="18" charset="0"/>
                                    </a:rPr>
                                    <m:t>𝐷</m:t>
                                  </m:r>
                                </m:lim>
                              </m:limLow>
                            </m:fName>
                            <m:e>
                              <m:r>
                                <a:rPr kumimoji="1" lang="en-US" altLang="zh-CN" i="1">
                                  <a:latin typeface="Cambria Math" panose="02040503050406030204" pitchFamily="18" charset="0"/>
                                </a:rPr>
                                <m:t>𝑉</m:t>
                              </m:r>
                              <m:r>
                                <a:rPr kumimoji="1" lang="en-US" altLang="zh-CN" i="1">
                                  <a:latin typeface="Cambria Math" panose="02040503050406030204" pitchFamily="18" charset="0"/>
                                </a:rPr>
                                <m:t>(</m:t>
                              </m:r>
                              <m:r>
                                <a:rPr kumimoji="1" lang="en-US" altLang="zh-CN" i="1">
                                  <a:latin typeface="Cambria Math" panose="02040503050406030204" pitchFamily="18" charset="0"/>
                                </a:rPr>
                                <m:t>𝐺</m:t>
                              </m:r>
                              <m:r>
                                <a:rPr kumimoji="1" lang="en-US" altLang="zh-CN" i="1">
                                  <a:latin typeface="Cambria Math" panose="02040503050406030204" pitchFamily="18" charset="0"/>
                                </a:rPr>
                                <m:t>,</m:t>
                              </m:r>
                              <m:r>
                                <a:rPr kumimoji="1" lang="en-US" altLang="zh-CN" i="1">
                                  <a:latin typeface="Cambria Math" panose="02040503050406030204" pitchFamily="18" charset="0"/>
                                </a:rPr>
                                <m:t>𝐷</m:t>
                              </m:r>
                              <m:r>
                                <a:rPr kumimoji="1" lang="en-US" altLang="zh-CN" i="1">
                                  <a:latin typeface="Cambria Math" panose="02040503050406030204" pitchFamily="18" charset="0"/>
                                </a:rPr>
                                <m:t>)</m:t>
                              </m:r>
                            </m:e>
                          </m:func>
                          <m:r>
                            <a:rPr kumimoji="1" lang="en-US" altLang="zh-CN" i="1">
                              <a:latin typeface="Cambria Math" panose="02040503050406030204" pitchFamily="18" charset="0"/>
                            </a:rPr>
                            <m:t>=</m:t>
                          </m:r>
                        </m:e>
                      </m:func>
                    </m:oMath>
                  </m:oMathPara>
                </a14:m>
                <a:endParaRPr kumimoji="1" lang="en-US" altLang="zh-CN" dirty="0"/>
              </a:p>
            </p:txBody>
          </p:sp>
        </mc:Choice>
        <mc:Fallback xmlns="">
          <p:sp>
            <p:nvSpPr>
              <p:cNvPr id="3" name="文本框 2">
                <a:extLst>
                  <a:ext uri="{FF2B5EF4-FFF2-40B4-BE49-F238E27FC236}">
                    <a16:creationId xmlns:a16="http://schemas.microsoft.com/office/drawing/2014/main" id="{287B25E7-B541-EC3B-A5D8-45A263EF2454}"/>
                  </a:ext>
                </a:extLst>
              </p:cNvPr>
              <p:cNvSpPr txBox="1">
                <a:spLocks noRot="1" noChangeAspect="1" noMove="1" noResize="1" noEditPoints="1" noAdjustHandles="1" noChangeArrowheads="1" noChangeShapeType="1" noTextEdit="1"/>
              </p:cNvSpPr>
              <p:nvPr/>
            </p:nvSpPr>
            <p:spPr>
              <a:xfrm>
                <a:off x="340590" y="4705711"/>
                <a:ext cx="4511163" cy="360933"/>
              </a:xfrm>
              <a:prstGeom prst="rect">
                <a:avLst/>
              </a:prstGeom>
              <a:blipFill>
                <a:blip r:embed="rId10"/>
                <a:stretch>
                  <a:fillRect l="-1681" b="-137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17191BC-1582-7790-D575-44FCB7B4B705}"/>
                  </a:ext>
                </a:extLst>
              </p:cNvPr>
              <p:cNvSpPr txBox="1"/>
              <p:nvPr/>
            </p:nvSpPr>
            <p:spPr>
              <a:xfrm>
                <a:off x="-479241" y="5290907"/>
                <a:ext cx="6410960" cy="3960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 altLang="zh-CN" i="1" smtClean="0">
                              <a:latin typeface="Cambria Math" panose="02040503050406030204" pitchFamily="18" charset="0"/>
                            </a:rPr>
                          </m:ctrlPr>
                        </m:sSubPr>
                        <m:e>
                          <m:r>
                            <a:rPr kumimoji="1" lang="en-US" altLang="zh-CN" i="1">
                              <a:latin typeface="Cambria Math" panose="02040503050406030204" pitchFamily="18" charset="0"/>
                            </a:rPr>
                            <m:t>𝐸</m:t>
                          </m:r>
                        </m:e>
                        <m:sub>
                          <m:r>
                            <a:rPr kumimoji="1" lang="en-US" altLang="zh-CN" i="1">
                              <a:latin typeface="Cambria Math" panose="02040503050406030204" pitchFamily="18" charset="0"/>
                            </a:rPr>
                            <m:t>𝑥</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i="1">
                                  <a:latin typeface="Cambria Math" panose="02040503050406030204" pitchFamily="18" charset="0"/>
                                </a:rPr>
                                <m:t>𝑑𝑎𝑡𝑎</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𝑥</m:t>
                          </m:r>
                          <m:r>
                            <a:rPr kumimoji="1" lang="en-US" altLang="zh-CN" i="1">
                              <a:latin typeface="Cambria Math" panose="02040503050406030204" pitchFamily="18" charset="0"/>
                            </a:rPr>
                            <m:t>)</m:t>
                          </m:r>
                        </m:sub>
                      </m:sSub>
                      <m:func>
                        <m:funcPr>
                          <m:ctrlPr>
                            <a:rPr kumimoji="1" lang="en-US" altLang="zh-CN" i="1">
                              <a:latin typeface="Cambria Math" panose="02040503050406030204" pitchFamily="18" charset="0"/>
                            </a:rPr>
                          </m:ctrlPr>
                        </m:funcPr>
                        <m:fName>
                          <m:r>
                            <m:rPr>
                              <m:sty m:val="p"/>
                            </m:rPr>
                            <a:rPr kumimoji="1" lang="en-US" altLang="zh-CN">
                              <a:latin typeface="Cambria Math" panose="02040503050406030204" pitchFamily="18" charset="0"/>
                            </a:rPr>
                            <m:t>log</m:t>
                          </m:r>
                        </m:fName>
                        <m:e>
                          <m:r>
                            <a:rPr kumimoji="1" lang="en-US" altLang="zh-CN" i="1">
                              <a:latin typeface="Cambria Math" panose="02040503050406030204" pitchFamily="18" charset="0"/>
                            </a:rPr>
                            <m:t>𝐷</m:t>
                          </m:r>
                          <m:r>
                            <a:rPr kumimoji="1" lang="en-US" altLang="zh-CN" i="1">
                              <a:latin typeface="Cambria Math" panose="02040503050406030204" pitchFamily="18" charset="0"/>
                            </a:rPr>
                            <m:t>(</m:t>
                          </m:r>
                          <m:r>
                            <a:rPr kumimoji="1" lang="en-US" altLang="zh-CN" i="1">
                              <a:latin typeface="Cambria Math" panose="02040503050406030204" pitchFamily="18" charset="0"/>
                            </a:rPr>
                            <m:t>𝑥</m:t>
                          </m:r>
                          <m:r>
                            <a:rPr kumimoji="1" lang="en-US" altLang="zh-CN" i="1">
                              <a:latin typeface="Cambria Math" panose="02040503050406030204" pitchFamily="18" charset="0"/>
                            </a:rPr>
                            <m:t>)</m:t>
                          </m:r>
                        </m:e>
                      </m:func>
                      <m:r>
                        <a:rPr kumimoji="1" lang="en-US" altLang="zh-CN" i="1">
                          <a:latin typeface="Cambria Math" panose="02040503050406030204" pitchFamily="18" charset="0"/>
                        </a:rPr>
                        <m:t>+</m:t>
                      </m:r>
                      <m:sSub>
                        <m:sSubPr>
                          <m:ctrlPr>
                            <a:rPr kumimoji="1" lang="en" altLang="zh-CN" i="1">
                              <a:latin typeface="Cambria Math" panose="02040503050406030204" pitchFamily="18" charset="0"/>
                            </a:rPr>
                          </m:ctrlPr>
                        </m:sSubPr>
                        <m:e>
                          <m:r>
                            <a:rPr kumimoji="1" lang="en-US" altLang="zh-CN" i="1">
                              <a:latin typeface="Cambria Math" panose="02040503050406030204" pitchFamily="18" charset="0"/>
                            </a:rPr>
                            <m:t>𝐸</m:t>
                          </m:r>
                        </m:e>
                        <m:sub>
                          <m:r>
                            <a:rPr kumimoji="1" lang="en-US" altLang="zh-CN" i="1">
                              <a:latin typeface="Cambria Math" panose="02040503050406030204" pitchFamily="18" charset="0"/>
                            </a:rPr>
                            <m:t>𝑧</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𝑝</m:t>
                              </m:r>
                            </m:e>
                            <m:sub>
                              <m:r>
                                <a:rPr kumimoji="1" lang="en-US" altLang="zh-CN" i="1">
                                  <a:latin typeface="Cambria Math" panose="02040503050406030204" pitchFamily="18" charset="0"/>
                                </a:rPr>
                                <m:t>𝑧</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𝑧</m:t>
                          </m:r>
                          <m:r>
                            <a:rPr kumimoji="1" lang="en-US" altLang="zh-CN" i="1">
                              <a:latin typeface="Cambria Math" panose="02040503050406030204" pitchFamily="18" charset="0"/>
                            </a:rPr>
                            <m:t>)</m:t>
                          </m:r>
                        </m:sub>
                      </m:sSub>
                      <m:func>
                        <m:funcPr>
                          <m:ctrlPr>
                            <a:rPr kumimoji="1" lang="en-US" altLang="zh-CN" i="1">
                              <a:latin typeface="Cambria Math" panose="02040503050406030204" pitchFamily="18" charset="0"/>
                            </a:rPr>
                          </m:ctrlPr>
                        </m:funcPr>
                        <m:fName>
                          <m:r>
                            <m:rPr>
                              <m:sty m:val="p"/>
                            </m:rPr>
                            <a:rPr kumimoji="1" lang="en-US" altLang="zh-CN">
                              <a:latin typeface="Cambria Math" panose="02040503050406030204" pitchFamily="18" charset="0"/>
                            </a:rPr>
                            <m:t>log</m:t>
                          </m:r>
                        </m:fName>
                        <m:e>
                          <m:r>
                            <a:rPr kumimoji="1" lang="en-US" altLang="zh-CN" i="1">
                              <a:latin typeface="Cambria Math" panose="02040503050406030204" pitchFamily="18" charset="0"/>
                            </a:rPr>
                            <m:t>(1−</m:t>
                          </m:r>
                          <m:r>
                            <a:rPr kumimoji="1" lang="en-US" altLang="zh-CN" i="1">
                              <a:latin typeface="Cambria Math" panose="02040503050406030204" pitchFamily="18" charset="0"/>
                            </a:rPr>
                            <m:t>𝐷</m:t>
                          </m:r>
                          <m:r>
                            <a:rPr kumimoji="1" lang="en-US" altLang="zh-CN" i="1">
                              <a:latin typeface="Cambria Math" panose="02040503050406030204" pitchFamily="18" charset="0"/>
                            </a:rPr>
                            <m:t>(</m:t>
                          </m:r>
                          <m:r>
                            <a:rPr kumimoji="1" lang="en-US" altLang="zh-CN" i="1">
                              <a:latin typeface="Cambria Math" panose="02040503050406030204" pitchFamily="18" charset="0"/>
                            </a:rPr>
                            <m:t>𝐺</m:t>
                          </m:r>
                          <m:r>
                            <a:rPr kumimoji="1" lang="en-US" altLang="zh-CN" i="1">
                              <a:latin typeface="Cambria Math" panose="02040503050406030204" pitchFamily="18" charset="0"/>
                            </a:rPr>
                            <m:t>(</m:t>
                          </m:r>
                          <m:r>
                            <a:rPr kumimoji="1" lang="en-US" altLang="zh-CN" i="1">
                              <a:latin typeface="Cambria Math" panose="02040503050406030204" pitchFamily="18" charset="0"/>
                            </a:rPr>
                            <m:t>𝑧</m:t>
                          </m:r>
                          <m:r>
                            <a:rPr kumimoji="1" lang="en-US" altLang="zh-CN" i="1">
                              <a:latin typeface="Cambria Math" panose="02040503050406030204" pitchFamily="18" charset="0"/>
                            </a:rPr>
                            <m:t>))</m:t>
                          </m:r>
                        </m:e>
                      </m:func>
                    </m:oMath>
                  </m:oMathPara>
                </a14:m>
                <a:endParaRPr lang="zh-CN" altLang="en-US" dirty="0"/>
              </a:p>
            </p:txBody>
          </p:sp>
        </mc:Choice>
        <mc:Fallback xmlns="">
          <p:sp>
            <p:nvSpPr>
              <p:cNvPr id="5" name="文本框 4">
                <a:extLst>
                  <a:ext uri="{FF2B5EF4-FFF2-40B4-BE49-F238E27FC236}">
                    <a16:creationId xmlns:a16="http://schemas.microsoft.com/office/drawing/2014/main" id="{517191BC-1582-7790-D575-44FCB7B4B705}"/>
                  </a:ext>
                </a:extLst>
              </p:cNvPr>
              <p:cNvSpPr txBox="1">
                <a:spLocks noRot="1" noChangeAspect="1" noMove="1" noResize="1" noEditPoints="1" noAdjustHandles="1" noChangeArrowheads="1" noChangeShapeType="1" noTextEdit="1"/>
              </p:cNvSpPr>
              <p:nvPr/>
            </p:nvSpPr>
            <p:spPr>
              <a:xfrm>
                <a:off x="-479241" y="5290907"/>
                <a:ext cx="6410960" cy="396006"/>
              </a:xfrm>
              <a:prstGeom prst="rect">
                <a:avLst/>
              </a:prstGeom>
              <a:blipFill>
                <a:blip r:embed="rId11"/>
                <a:stretch>
                  <a:fillRect b="-9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6831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Algorithm</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4" name="图片 3">
            <a:extLst>
              <a:ext uri="{FF2B5EF4-FFF2-40B4-BE49-F238E27FC236}">
                <a16:creationId xmlns:a16="http://schemas.microsoft.com/office/drawing/2014/main" id="{F766CB0C-D6C6-884E-E66A-29277D1F5FAF}"/>
              </a:ext>
            </a:extLst>
          </p:cNvPr>
          <p:cNvPicPr>
            <a:picLocks noChangeAspect="1"/>
          </p:cNvPicPr>
          <p:nvPr/>
        </p:nvPicPr>
        <p:blipFill>
          <a:blip r:embed="rId4"/>
          <a:stretch>
            <a:fillRect/>
          </a:stretch>
        </p:blipFill>
        <p:spPr>
          <a:xfrm>
            <a:off x="3571240" y="405689"/>
            <a:ext cx="8352756" cy="5471055"/>
          </a:xfrm>
          <a:prstGeom prst="rect">
            <a:avLst/>
          </a:prstGeom>
        </p:spPr>
      </p:pic>
      <p:sp>
        <p:nvSpPr>
          <p:cNvPr id="6" name="矩形 5">
            <a:extLst>
              <a:ext uri="{FF2B5EF4-FFF2-40B4-BE49-F238E27FC236}">
                <a16:creationId xmlns:a16="http://schemas.microsoft.com/office/drawing/2014/main" id="{28DC5497-422A-9418-ABF6-9C16B2F1A0EB}"/>
              </a:ext>
            </a:extLst>
          </p:cNvPr>
          <p:cNvSpPr/>
          <p:nvPr/>
        </p:nvSpPr>
        <p:spPr>
          <a:xfrm>
            <a:off x="724829" y="6326769"/>
            <a:ext cx="3912225" cy="369332"/>
          </a:xfrm>
          <a:prstGeom prst="rect">
            <a:avLst/>
          </a:prstGeom>
        </p:spPr>
        <p:txBody>
          <a:bodyPr wrap="none">
            <a:spAutoFit/>
          </a:bodyPr>
          <a:lstStyle/>
          <a:p>
            <a:r>
              <a:rPr lang="en-US" altLang="zh-CN" dirty="0">
                <a:solidFill>
                  <a:srgbClr val="006D21"/>
                </a:solidFill>
                <a:latin typeface="Arial" charset="0"/>
              </a:rPr>
              <a:t>https://</a:t>
            </a:r>
            <a:r>
              <a:rPr lang="en-US" altLang="zh-CN" dirty="0" err="1">
                <a:solidFill>
                  <a:srgbClr val="006D21"/>
                </a:solidFill>
                <a:latin typeface="Arial" charset="0"/>
              </a:rPr>
              <a:t>arxiv.org</a:t>
            </a:r>
            <a:r>
              <a:rPr lang="en-US" altLang="zh-CN" dirty="0">
                <a:solidFill>
                  <a:srgbClr val="006D21"/>
                </a:solidFill>
                <a:latin typeface="Arial" charset="0"/>
              </a:rPr>
              <a:t>/pdf/1406.2661v1.pdf</a:t>
            </a:r>
            <a:endParaRPr lang="zh-CN" altLang="en-US" dirty="0"/>
          </a:p>
        </p:txBody>
      </p:sp>
    </p:spTree>
    <p:extLst>
      <p:ext uri="{BB962C8B-B14F-4D97-AF65-F5344CB8AC3E}">
        <p14:creationId xmlns:p14="http://schemas.microsoft.com/office/powerpoint/2010/main" val="1739944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领略一下现在的</a:t>
            </a:r>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生成艺术</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descr="图片">
            <a:extLst>
              <a:ext uri="{FF2B5EF4-FFF2-40B4-BE49-F238E27FC236}">
                <a16:creationId xmlns:a16="http://schemas.microsoft.com/office/drawing/2014/main" id="{3B082638-BFD0-B933-12DC-29CC1D2FE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图片">
            <a:extLst>
              <a:ext uri="{FF2B5EF4-FFF2-40B4-BE49-F238E27FC236}">
                <a16:creationId xmlns:a16="http://schemas.microsoft.com/office/drawing/2014/main" id="{74D2D0E2-BECE-986C-69A3-0B4CC6685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0"/>
            <a:ext cx="656708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870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Process</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of</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Convergence</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5" name="图片 4">
            <a:extLst>
              <a:ext uri="{FF2B5EF4-FFF2-40B4-BE49-F238E27FC236}">
                <a16:creationId xmlns:a16="http://schemas.microsoft.com/office/drawing/2014/main" id="{D90039B6-F618-49EC-FC53-06BBD65C9630}"/>
              </a:ext>
            </a:extLst>
          </p:cNvPr>
          <p:cNvPicPr>
            <a:picLocks noChangeAspect="1"/>
          </p:cNvPicPr>
          <p:nvPr/>
        </p:nvPicPr>
        <p:blipFill>
          <a:blip r:embed="rId4"/>
          <a:stretch>
            <a:fillRect/>
          </a:stretch>
        </p:blipFill>
        <p:spPr>
          <a:xfrm>
            <a:off x="514350" y="1981348"/>
            <a:ext cx="11163300" cy="3873500"/>
          </a:xfrm>
          <a:prstGeom prst="rect">
            <a:avLst/>
          </a:prstGeom>
        </p:spPr>
      </p:pic>
      <p:sp>
        <p:nvSpPr>
          <p:cNvPr id="6" name="文本框 5">
            <a:extLst>
              <a:ext uri="{FF2B5EF4-FFF2-40B4-BE49-F238E27FC236}">
                <a16:creationId xmlns:a16="http://schemas.microsoft.com/office/drawing/2014/main" id="{C714E2E8-8D79-7FA3-0CB4-8CB9494B9D6C}"/>
              </a:ext>
            </a:extLst>
          </p:cNvPr>
          <p:cNvSpPr txBox="1"/>
          <p:nvPr/>
        </p:nvSpPr>
        <p:spPr>
          <a:xfrm>
            <a:off x="1339702" y="1981348"/>
            <a:ext cx="1212112" cy="369332"/>
          </a:xfrm>
          <a:prstGeom prst="rect">
            <a:avLst/>
          </a:prstGeom>
          <a:noFill/>
        </p:spPr>
        <p:txBody>
          <a:bodyPr wrap="square" rtlCol="0">
            <a:spAutoFit/>
          </a:bodyPr>
          <a:lstStyle/>
          <a:p>
            <a:r>
              <a:rPr kumimoji="1" lang="zh-CN" altLang="en-US" dirty="0"/>
              <a:t>数据分布</a:t>
            </a:r>
          </a:p>
        </p:txBody>
      </p:sp>
      <p:sp>
        <p:nvSpPr>
          <p:cNvPr id="9" name="文本框 8">
            <a:extLst>
              <a:ext uri="{FF2B5EF4-FFF2-40B4-BE49-F238E27FC236}">
                <a16:creationId xmlns:a16="http://schemas.microsoft.com/office/drawing/2014/main" id="{12405BC2-FB65-EF39-ABAF-CBA5ADE09989}"/>
              </a:ext>
            </a:extLst>
          </p:cNvPr>
          <p:cNvSpPr txBox="1"/>
          <p:nvPr/>
        </p:nvSpPr>
        <p:spPr>
          <a:xfrm>
            <a:off x="2165054" y="2350680"/>
            <a:ext cx="1212112" cy="646331"/>
          </a:xfrm>
          <a:prstGeom prst="rect">
            <a:avLst/>
          </a:prstGeom>
          <a:noFill/>
        </p:spPr>
        <p:txBody>
          <a:bodyPr wrap="square" rtlCol="0">
            <a:spAutoFit/>
          </a:bodyPr>
          <a:lstStyle/>
          <a:p>
            <a:r>
              <a:rPr kumimoji="1" lang="zh-CN" altLang="en-US" dirty="0"/>
              <a:t>生成器生成的分布</a:t>
            </a:r>
          </a:p>
        </p:txBody>
      </p:sp>
      <p:sp>
        <p:nvSpPr>
          <p:cNvPr id="11" name="文本框 10">
            <a:extLst>
              <a:ext uri="{FF2B5EF4-FFF2-40B4-BE49-F238E27FC236}">
                <a16:creationId xmlns:a16="http://schemas.microsoft.com/office/drawing/2014/main" id="{16AB8125-4BDA-7EE7-9327-F7DDC527DD29}"/>
              </a:ext>
            </a:extLst>
          </p:cNvPr>
          <p:cNvSpPr txBox="1"/>
          <p:nvPr/>
        </p:nvSpPr>
        <p:spPr>
          <a:xfrm>
            <a:off x="540266" y="2330831"/>
            <a:ext cx="1212112" cy="369332"/>
          </a:xfrm>
          <a:prstGeom prst="rect">
            <a:avLst/>
          </a:prstGeom>
          <a:noFill/>
        </p:spPr>
        <p:txBody>
          <a:bodyPr wrap="square" rtlCol="0">
            <a:spAutoFit/>
          </a:bodyPr>
          <a:lstStyle/>
          <a:p>
            <a:r>
              <a:rPr kumimoji="1" lang="zh-CN" altLang="en-US" dirty="0"/>
              <a:t>判别器</a:t>
            </a:r>
          </a:p>
        </p:txBody>
      </p:sp>
      <p:sp>
        <p:nvSpPr>
          <p:cNvPr id="13" name="矩形 12">
            <a:extLst>
              <a:ext uri="{FF2B5EF4-FFF2-40B4-BE49-F238E27FC236}">
                <a16:creationId xmlns:a16="http://schemas.microsoft.com/office/drawing/2014/main" id="{C7FB016A-E627-BDE0-1E71-8A1F60327FC7}"/>
              </a:ext>
            </a:extLst>
          </p:cNvPr>
          <p:cNvSpPr/>
          <p:nvPr/>
        </p:nvSpPr>
        <p:spPr>
          <a:xfrm>
            <a:off x="724829" y="6326769"/>
            <a:ext cx="3912225" cy="369332"/>
          </a:xfrm>
          <a:prstGeom prst="rect">
            <a:avLst/>
          </a:prstGeom>
        </p:spPr>
        <p:txBody>
          <a:bodyPr wrap="none">
            <a:spAutoFit/>
          </a:bodyPr>
          <a:lstStyle/>
          <a:p>
            <a:r>
              <a:rPr lang="en-US" altLang="zh-CN" dirty="0">
                <a:solidFill>
                  <a:srgbClr val="006D21"/>
                </a:solidFill>
                <a:latin typeface="Arial" charset="0"/>
              </a:rPr>
              <a:t>https://</a:t>
            </a:r>
            <a:r>
              <a:rPr lang="en-US" altLang="zh-CN" dirty="0" err="1">
                <a:solidFill>
                  <a:srgbClr val="006D21"/>
                </a:solidFill>
                <a:latin typeface="Arial" charset="0"/>
              </a:rPr>
              <a:t>arxiv.org</a:t>
            </a:r>
            <a:r>
              <a:rPr lang="en-US" altLang="zh-CN" dirty="0">
                <a:solidFill>
                  <a:srgbClr val="006D21"/>
                </a:solidFill>
                <a:latin typeface="Arial" charset="0"/>
              </a:rPr>
              <a:t>/pdf/1406.2661v1.pdf</a:t>
            </a:r>
            <a:endParaRPr lang="zh-CN" altLang="en-US" dirty="0"/>
          </a:p>
        </p:txBody>
      </p:sp>
    </p:spTree>
    <p:extLst>
      <p:ext uri="{BB962C8B-B14F-4D97-AF65-F5344CB8AC3E}">
        <p14:creationId xmlns:p14="http://schemas.microsoft.com/office/powerpoint/2010/main" val="4033784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Theoretical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Results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3" name="图片 2">
            <a:extLst>
              <a:ext uri="{FF2B5EF4-FFF2-40B4-BE49-F238E27FC236}">
                <a16:creationId xmlns:a16="http://schemas.microsoft.com/office/drawing/2014/main" id="{26EB9061-8F11-492B-355F-B847D5A6B3AE}"/>
              </a:ext>
            </a:extLst>
          </p:cNvPr>
          <p:cNvPicPr>
            <a:picLocks noChangeAspect="1"/>
          </p:cNvPicPr>
          <p:nvPr/>
        </p:nvPicPr>
        <p:blipFill>
          <a:blip r:embed="rId4"/>
          <a:stretch>
            <a:fillRect/>
          </a:stretch>
        </p:blipFill>
        <p:spPr>
          <a:xfrm>
            <a:off x="574304" y="1620732"/>
            <a:ext cx="10943441" cy="1088230"/>
          </a:xfrm>
          <a:prstGeom prst="rect">
            <a:avLst/>
          </a:prstGeom>
        </p:spPr>
      </p:pic>
      <p:pic>
        <p:nvPicPr>
          <p:cNvPr id="4" name="图片 3">
            <a:extLst>
              <a:ext uri="{FF2B5EF4-FFF2-40B4-BE49-F238E27FC236}">
                <a16:creationId xmlns:a16="http://schemas.microsoft.com/office/drawing/2014/main" id="{46FCCCC7-9649-268E-4436-2A4E880EDF5D}"/>
              </a:ext>
            </a:extLst>
          </p:cNvPr>
          <p:cNvPicPr>
            <a:picLocks noChangeAspect="1"/>
          </p:cNvPicPr>
          <p:nvPr/>
        </p:nvPicPr>
        <p:blipFill>
          <a:blip r:embed="rId5"/>
          <a:stretch>
            <a:fillRect/>
          </a:stretch>
        </p:blipFill>
        <p:spPr>
          <a:xfrm>
            <a:off x="574304" y="2708962"/>
            <a:ext cx="8064500" cy="1257300"/>
          </a:xfrm>
          <a:prstGeom prst="rect">
            <a:avLst/>
          </a:prstGeom>
        </p:spPr>
      </p:pic>
      <p:pic>
        <p:nvPicPr>
          <p:cNvPr id="13" name="图片 12">
            <a:extLst>
              <a:ext uri="{FF2B5EF4-FFF2-40B4-BE49-F238E27FC236}">
                <a16:creationId xmlns:a16="http://schemas.microsoft.com/office/drawing/2014/main" id="{5855B029-DBB2-7294-8890-BEC687B224EE}"/>
              </a:ext>
            </a:extLst>
          </p:cNvPr>
          <p:cNvPicPr>
            <a:picLocks noChangeAspect="1"/>
          </p:cNvPicPr>
          <p:nvPr/>
        </p:nvPicPr>
        <p:blipFill>
          <a:blip r:embed="rId6"/>
          <a:stretch>
            <a:fillRect/>
          </a:stretch>
        </p:blipFill>
        <p:spPr>
          <a:xfrm>
            <a:off x="469900" y="4046528"/>
            <a:ext cx="11252200" cy="1943100"/>
          </a:xfrm>
          <a:prstGeom prst="rect">
            <a:avLst/>
          </a:prstGeom>
        </p:spPr>
      </p:pic>
      <p:sp>
        <p:nvSpPr>
          <p:cNvPr id="14" name="矩形 13">
            <a:extLst>
              <a:ext uri="{FF2B5EF4-FFF2-40B4-BE49-F238E27FC236}">
                <a16:creationId xmlns:a16="http://schemas.microsoft.com/office/drawing/2014/main" id="{D20B85D3-398B-199A-2625-5FC416C9140A}"/>
              </a:ext>
            </a:extLst>
          </p:cNvPr>
          <p:cNvSpPr/>
          <p:nvPr/>
        </p:nvSpPr>
        <p:spPr>
          <a:xfrm>
            <a:off x="724829" y="6326769"/>
            <a:ext cx="3912225" cy="369332"/>
          </a:xfrm>
          <a:prstGeom prst="rect">
            <a:avLst/>
          </a:prstGeom>
        </p:spPr>
        <p:txBody>
          <a:bodyPr wrap="none">
            <a:spAutoFit/>
          </a:bodyPr>
          <a:lstStyle/>
          <a:p>
            <a:r>
              <a:rPr lang="en-US" altLang="zh-CN" dirty="0">
                <a:solidFill>
                  <a:srgbClr val="006D21"/>
                </a:solidFill>
                <a:latin typeface="Arial" charset="0"/>
              </a:rPr>
              <a:t>https://</a:t>
            </a:r>
            <a:r>
              <a:rPr lang="en-US" altLang="zh-CN" dirty="0" err="1">
                <a:solidFill>
                  <a:srgbClr val="006D21"/>
                </a:solidFill>
                <a:latin typeface="Arial" charset="0"/>
              </a:rPr>
              <a:t>arxiv.org</a:t>
            </a:r>
            <a:r>
              <a:rPr lang="en-US" altLang="zh-CN" dirty="0">
                <a:solidFill>
                  <a:srgbClr val="006D21"/>
                </a:solidFill>
                <a:latin typeface="Arial" charset="0"/>
              </a:rPr>
              <a:t>/pdf/1406.2661v1.pdf</a:t>
            </a:r>
            <a:endParaRPr lang="zh-CN" altLang="en-US" dirty="0"/>
          </a:p>
        </p:txBody>
      </p:sp>
    </p:spTree>
    <p:extLst>
      <p:ext uri="{BB962C8B-B14F-4D97-AF65-F5344CB8AC3E}">
        <p14:creationId xmlns:p14="http://schemas.microsoft.com/office/powerpoint/2010/main" val="2884899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Generator</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E6BFE5C-74B4-9579-730B-9C7544894FF5}"/>
              </a:ext>
            </a:extLst>
          </p:cNvPr>
          <p:cNvSpPr/>
          <p:nvPr/>
        </p:nvSpPr>
        <p:spPr>
          <a:xfrm>
            <a:off x="838200" y="1413102"/>
            <a:ext cx="10877550" cy="4801314"/>
          </a:xfrm>
          <a:prstGeom prst="rect">
            <a:avLst/>
          </a:prstGeom>
          <a:solidFill>
            <a:schemeClr val="bg1">
              <a:lumMod val="95000"/>
            </a:schemeClr>
          </a:solidFill>
        </p:spPr>
        <p:txBody>
          <a:bodyPr wrap="square">
            <a:spAutoFit/>
          </a:bodyPr>
          <a:lstStyle/>
          <a:p>
            <a:r>
              <a:rPr lang="zh-CN" altLang="en-US" b="1" dirty="0">
                <a:solidFill>
                  <a:schemeClr val="accent6">
                    <a:lumMod val="75000"/>
                  </a:schemeClr>
                </a:solidFill>
              </a:rPr>
              <a:t>class</a:t>
            </a:r>
            <a:r>
              <a:rPr lang="zh-CN" altLang="en-US" dirty="0"/>
              <a:t> </a:t>
            </a:r>
            <a:r>
              <a:rPr lang="zh-CN" altLang="en-US" dirty="0">
                <a:solidFill>
                  <a:srgbClr val="0432FF"/>
                </a:solidFill>
              </a:rPr>
              <a:t>ModelG</a:t>
            </a:r>
            <a:r>
              <a:rPr lang="zh-CN" altLang="en-US" dirty="0"/>
              <a:t>(nn.Module):</a:t>
            </a:r>
          </a:p>
          <a:p>
            <a:r>
              <a:rPr lang="zh-CN" altLang="en-US" dirty="0"/>
              <a:t>    </a:t>
            </a:r>
            <a:r>
              <a:rPr lang="zh-CN" altLang="en-US" b="1" dirty="0">
                <a:solidFill>
                  <a:schemeClr val="accent6">
                    <a:lumMod val="75000"/>
                  </a:schemeClr>
                </a:solidFill>
              </a:rPr>
              <a:t>def</a:t>
            </a:r>
            <a:r>
              <a:rPr lang="zh-CN" altLang="en-US" dirty="0">
                <a:solidFill>
                  <a:schemeClr val="accent6">
                    <a:lumMod val="75000"/>
                  </a:schemeClr>
                </a:solidFill>
              </a:rPr>
              <a:t> </a:t>
            </a:r>
            <a:r>
              <a:rPr lang="zh-CN" altLang="en-US" dirty="0">
                <a:solidFill>
                  <a:srgbClr val="0432FF"/>
                </a:solidFill>
              </a:rPr>
              <a:t>__init__</a:t>
            </a:r>
            <a:r>
              <a:rPr lang="zh-CN" altLang="en-US" dirty="0"/>
              <a:t>(</a:t>
            </a:r>
            <a:r>
              <a:rPr lang="zh-CN" altLang="en-US" b="1" dirty="0">
                <a:solidFill>
                  <a:schemeClr val="accent6">
                    <a:lumMod val="75000"/>
                  </a:schemeClr>
                </a:solidFill>
              </a:rPr>
              <a:t>self</a:t>
            </a:r>
            <a:r>
              <a:rPr lang="zh-CN" altLang="en-US" dirty="0"/>
              <a:t>):</a:t>
            </a:r>
          </a:p>
          <a:p>
            <a:r>
              <a:rPr lang="zh-CN" altLang="en-US" dirty="0"/>
              <a:t>        </a:t>
            </a:r>
            <a:r>
              <a:rPr lang="zh-CN" altLang="en-US" dirty="0">
                <a:solidFill>
                  <a:schemeClr val="accent6">
                    <a:lumMod val="75000"/>
                  </a:schemeClr>
                </a:solidFill>
              </a:rPr>
              <a:t>super</a:t>
            </a:r>
            <a:r>
              <a:rPr lang="zh-CN" altLang="en-US" dirty="0"/>
              <a:t>(ModelG,self).__init__()</a:t>
            </a:r>
          </a:p>
          <a:p>
            <a:r>
              <a:rPr lang="zh-CN" altLang="en-US" dirty="0"/>
              <a:t>        self.model=nn.Sequential()</a:t>
            </a:r>
            <a:endParaRPr lang="en-US" altLang="zh-CN" dirty="0"/>
          </a:p>
          <a:p>
            <a:r>
              <a:rPr lang="en-US" altLang="zh-CN" dirty="0"/>
              <a:t>   </a:t>
            </a:r>
            <a:r>
              <a:rPr lang="zh-CN" altLang="en-US" dirty="0"/>
              <a:t> </a:t>
            </a:r>
            <a:r>
              <a:rPr lang="en-US" altLang="zh-CN" dirty="0"/>
              <a:t>    </a:t>
            </a:r>
            <a:r>
              <a:rPr lang="zh-CN" altLang="en-US" dirty="0"/>
              <a:t>self.model.add_module(</a:t>
            </a:r>
            <a:r>
              <a:rPr lang="zh-CN" altLang="en-US" dirty="0">
                <a:solidFill>
                  <a:srgbClr val="C00000"/>
                </a:solidFill>
              </a:rPr>
              <a:t>'deconv1'</a:t>
            </a:r>
            <a:r>
              <a:rPr lang="zh-CN" altLang="en-US" dirty="0"/>
              <a:t>,nn.ConvTranspose2d(input_dim, num_features*2, 5, 2, 0, bias=False))</a:t>
            </a:r>
            <a:endParaRPr lang="en-US" altLang="zh-CN" dirty="0"/>
          </a:p>
          <a:p>
            <a:r>
              <a:rPr lang="en-US" altLang="zh-CN" dirty="0"/>
              <a:t>       </a:t>
            </a:r>
            <a:r>
              <a:rPr lang="zh-CN" altLang="en-US" dirty="0"/>
              <a:t> self.model.add_module(</a:t>
            </a:r>
            <a:r>
              <a:rPr lang="zh-CN" altLang="en-US" dirty="0">
                <a:solidFill>
                  <a:srgbClr val="C00000"/>
                </a:solidFill>
              </a:rPr>
              <a:t>'bnorm1'</a:t>
            </a:r>
            <a:r>
              <a:rPr lang="zh-CN" altLang="en-US" dirty="0"/>
              <a:t>,nn.BatchNorm2d(num_features*2))</a:t>
            </a:r>
            <a:endParaRPr lang="en-US" altLang="zh-CN" dirty="0"/>
          </a:p>
          <a:p>
            <a:r>
              <a:rPr lang="en-US" altLang="zh-CN" dirty="0"/>
              <a:t>        </a:t>
            </a:r>
            <a:r>
              <a:rPr lang="zh-CN" altLang="en-US" dirty="0"/>
              <a:t>self.model.add_module('</a:t>
            </a:r>
            <a:r>
              <a:rPr lang="zh-CN" altLang="en-US" dirty="0">
                <a:solidFill>
                  <a:srgbClr val="C00000"/>
                </a:solidFill>
              </a:rPr>
              <a:t>relu1'</a:t>
            </a:r>
            <a:r>
              <a:rPr lang="zh-CN" altLang="en-US" dirty="0"/>
              <a:t>,nn.ReLU(True))</a:t>
            </a:r>
            <a:endParaRPr lang="en-US" altLang="zh-CN" dirty="0"/>
          </a:p>
          <a:p>
            <a:r>
              <a:rPr lang="en-US" altLang="zh-CN" dirty="0"/>
              <a:t>        </a:t>
            </a:r>
            <a:r>
              <a:rPr lang="zh-CN" altLang="en-US" dirty="0"/>
              <a:t>self.model.add_module(</a:t>
            </a:r>
            <a:r>
              <a:rPr lang="zh-CN" altLang="en-US" dirty="0">
                <a:solidFill>
                  <a:srgbClr val="C00000"/>
                </a:solidFill>
              </a:rPr>
              <a:t>'deconv2'</a:t>
            </a:r>
            <a:r>
              <a:rPr lang="zh-CN" altLang="en-US" dirty="0"/>
              <a:t>,nn.ConvTranspose2d(num_features*2, num_features, 5, 2, 0, bias=False))</a:t>
            </a:r>
            <a:endParaRPr lang="en-US" altLang="zh-CN" dirty="0"/>
          </a:p>
          <a:p>
            <a:r>
              <a:rPr lang="en-US" altLang="zh-CN" dirty="0"/>
              <a:t>        </a:t>
            </a:r>
            <a:r>
              <a:rPr lang="zh-CN" altLang="en-US" dirty="0"/>
              <a:t>self.model.add_module(</a:t>
            </a:r>
            <a:r>
              <a:rPr lang="zh-CN" altLang="en-US" dirty="0">
                <a:solidFill>
                  <a:srgbClr val="C00000"/>
                </a:solidFill>
              </a:rPr>
              <a:t>'bnorm2'</a:t>
            </a:r>
            <a:r>
              <a:rPr lang="zh-CN" altLang="en-US" dirty="0"/>
              <a:t>,nn.BatchNorm2d(num_features))</a:t>
            </a:r>
            <a:endParaRPr lang="en-US" altLang="zh-CN" dirty="0"/>
          </a:p>
          <a:p>
            <a:r>
              <a:rPr lang="en-US" altLang="zh-CN" dirty="0"/>
              <a:t>        </a:t>
            </a:r>
            <a:r>
              <a:rPr lang="zh-CN" altLang="en-US" dirty="0"/>
              <a:t>self.model.add_module(</a:t>
            </a:r>
            <a:r>
              <a:rPr lang="zh-CN" altLang="en-US" dirty="0">
                <a:solidFill>
                  <a:srgbClr val="C00000"/>
                </a:solidFill>
              </a:rPr>
              <a:t>'relu2'</a:t>
            </a:r>
            <a:r>
              <a:rPr lang="zh-CN" altLang="en-US" dirty="0"/>
              <a:t>,nn.ReLU(True))</a:t>
            </a:r>
            <a:endParaRPr lang="en-US" altLang="zh-CN" dirty="0"/>
          </a:p>
          <a:p>
            <a:r>
              <a:rPr lang="en-US" altLang="zh-CN" dirty="0"/>
              <a:t>        </a:t>
            </a:r>
            <a:r>
              <a:rPr lang="zh-CN" altLang="en-US" dirty="0"/>
              <a:t>self.model.add_module(</a:t>
            </a:r>
            <a:r>
              <a:rPr lang="zh-CN" altLang="en-US" dirty="0">
                <a:solidFill>
                  <a:srgbClr val="C00000"/>
                </a:solidFill>
              </a:rPr>
              <a:t>'deconv3'</a:t>
            </a:r>
            <a:r>
              <a:rPr lang="zh-CN" altLang="en-US" dirty="0"/>
              <a:t>,nn.ConvTranspose2d(num_features, num_channels, 4, 2, 0,bias=False))</a:t>
            </a:r>
            <a:endParaRPr lang="en-US" altLang="zh-CN" dirty="0"/>
          </a:p>
          <a:p>
            <a:r>
              <a:rPr lang="zh-CN" altLang="en-US" dirty="0"/>
              <a:t>        self.model.add_module(</a:t>
            </a:r>
            <a:r>
              <a:rPr lang="zh-CN" altLang="en-US" dirty="0">
                <a:solidFill>
                  <a:srgbClr val="C00000"/>
                </a:solidFill>
              </a:rPr>
              <a:t>'tanh'</a:t>
            </a:r>
            <a:r>
              <a:rPr lang="zh-CN" altLang="en-US" dirty="0"/>
              <a:t>,nn.Tanh())</a:t>
            </a:r>
            <a:endParaRPr lang="en-US" altLang="zh-CN" dirty="0"/>
          </a:p>
          <a:p>
            <a:r>
              <a:rPr lang="zh-CN" altLang="en-US" dirty="0"/>
              <a:t>    </a:t>
            </a:r>
            <a:r>
              <a:rPr lang="zh-CN" altLang="en-US" b="1" dirty="0">
                <a:solidFill>
                  <a:schemeClr val="accent6">
                    <a:lumMod val="75000"/>
                  </a:schemeClr>
                </a:solidFill>
              </a:rPr>
              <a:t>def</a:t>
            </a:r>
            <a:r>
              <a:rPr lang="zh-CN" altLang="en-US" dirty="0">
                <a:solidFill>
                  <a:schemeClr val="accent6">
                    <a:lumMod val="75000"/>
                  </a:schemeClr>
                </a:solidFill>
              </a:rPr>
              <a:t> </a:t>
            </a:r>
            <a:r>
              <a:rPr lang="zh-CN" altLang="en-US" dirty="0"/>
              <a:t>forward(self,input):</a:t>
            </a:r>
            <a:endParaRPr lang="en-US" altLang="zh-CN" dirty="0"/>
          </a:p>
          <a:p>
            <a:r>
              <a:rPr lang="zh-CN" altLang="en-US" dirty="0"/>
              <a:t>        output = input</a:t>
            </a:r>
            <a:endParaRPr lang="en-US" altLang="zh-CN" dirty="0"/>
          </a:p>
          <a:p>
            <a:r>
              <a:rPr lang="en-US" altLang="zh-CN" dirty="0"/>
              <a:t>        </a:t>
            </a:r>
            <a:r>
              <a:rPr lang="zh-CN" altLang="en-US" b="1" dirty="0">
                <a:solidFill>
                  <a:schemeClr val="accent6">
                    <a:lumMod val="75000"/>
                  </a:schemeClr>
                </a:solidFill>
              </a:rPr>
              <a:t>for</a:t>
            </a:r>
            <a:r>
              <a:rPr lang="zh-CN" altLang="en-US" dirty="0"/>
              <a:t> name, module </a:t>
            </a:r>
            <a:r>
              <a:rPr lang="zh-CN" altLang="en-US" b="1" dirty="0">
                <a:solidFill>
                  <a:schemeClr val="accent6">
                    <a:lumMod val="75000"/>
                  </a:schemeClr>
                </a:solidFill>
              </a:rPr>
              <a:t>in</a:t>
            </a:r>
            <a:r>
              <a:rPr lang="zh-CN" altLang="en-US" dirty="0">
                <a:solidFill>
                  <a:schemeClr val="accent6">
                    <a:lumMod val="75000"/>
                  </a:schemeClr>
                </a:solidFill>
              </a:rPr>
              <a:t> </a:t>
            </a:r>
            <a:r>
              <a:rPr lang="zh-CN" altLang="en-US" dirty="0"/>
              <a:t>self.model.named_children():</a:t>
            </a:r>
            <a:endParaRPr lang="en-US" altLang="zh-CN" dirty="0"/>
          </a:p>
          <a:p>
            <a:r>
              <a:rPr lang="zh-CN" altLang="en-US" dirty="0"/>
              <a:t>            output = module(output)</a:t>
            </a:r>
            <a:endParaRPr lang="en-US" altLang="zh-CN" dirty="0"/>
          </a:p>
          <a:p>
            <a:r>
              <a:rPr lang="en-US" altLang="zh-CN" dirty="0"/>
              <a:t>        </a:t>
            </a:r>
            <a:r>
              <a:rPr lang="zh-CN" altLang="en-US" b="1" dirty="0">
                <a:solidFill>
                  <a:schemeClr val="accent6">
                    <a:lumMod val="75000"/>
                  </a:schemeClr>
                </a:solidFill>
              </a:rPr>
              <a:t>return</a:t>
            </a:r>
            <a:r>
              <a:rPr lang="zh-CN" altLang="en-US" dirty="0"/>
              <a:t>(output)</a:t>
            </a:r>
          </a:p>
        </p:txBody>
      </p:sp>
    </p:spTree>
    <p:extLst>
      <p:ext uri="{BB962C8B-B14F-4D97-AF65-F5344CB8AC3E}">
        <p14:creationId xmlns:p14="http://schemas.microsoft.com/office/powerpoint/2010/main" val="3039252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Discriminator</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EBA64A7B-E63E-F13E-0496-7E1BF53AA2A6}"/>
              </a:ext>
            </a:extLst>
          </p:cNvPr>
          <p:cNvSpPr/>
          <p:nvPr/>
        </p:nvSpPr>
        <p:spPr>
          <a:xfrm>
            <a:off x="1025912" y="1421215"/>
            <a:ext cx="10320867" cy="5078313"/>
          </a:xfrm>
          <a:prstGeom prst="rect">
            <a:avLst/>
          </a:prstGeom>
          <a:solidFill>
            <a:schemeClr val="bg1">
              <a:lumMod val="95000"/>
            </a:schemeClr>
          </a:solidFill>
        </p:spPr>
        <p:txBody>
          <a:bodyPr wrap="square">
            <a:spAutoFit/>
          </a:bodyPr>
          <a:lstStyle/>
          <a:p>
            <a:r>
              <a:rPr lang="zh-CN" altLang="en-US" b="1" dirty="0">
                <a:solidFill>
                  <a:schemeClr val="accent6">
                    <a:lumMod val="75000"/>
                  </a:schemeClr>
                </a:solidFill>
              </a:rPr>
              <a:t>class</a:t>
            </a:r>
            <a:r>
              <a:rPr lang="zh-CN" altLang="en-US" dirty="0"/>
              <a:t> </a:t>
            </a:r>
            <a:r>
              <a:rPr lang="zh-CN" altLang="en-US" dirty="0">
                <a:solidFill>
                  <a:srgbClr val="0432FF"/>
                </a:solidFill>
              </a:rPr>
              <a:t>Model</a:t>
            </a:r>
            <a:r>
              <a:rPr lang="en-US" altLang="zh-CN" dirty="0">
                <a:solidFill>
                  <a:srgbClr val="0432FF"/>
                </a:solidFill>
              </a:rPr>
              <a:t>D</a:t>
            </a:r>
            <a:r>
              <a:rPr lang="zh-CN" altLang="en-US" dirty="0"/>
              <a:t>(nn.Module):</a:t>
            </a:r>
          </a:p>
          <a:p>
            <a:r>
              <a:rPr lang="zh-CN" altLang="en-US" dirty="0"/>
              <a:t>    </a:t>
            </a:r>
            <a:r>
              <a:rPr lang="zh-CN" altLang="en-US" b="1" dirty="0">
                <a:solidFill>
                  <a:schemeClr val="accent6">
                    <a:lumMod val="75000"/>
                  </a:schemeClr>
                </a:solidFill>
              </a:rPr>
              <a:t>def</a:t>
            </a:r>
            <a:r>
              <a:rPr lang="zh-CN" altLang="en-US" dirty="0">
                <a:solidFill>
                  <a:schemeClr val="accent6">
                    <a:lumMod val="75000"/>
                  </a:schemeClr>
                </a:solidFill>
              </a:rPr>
              <a:t> </a:t>
            </a:r>
            <a:r>
              <a:rPr lang="zh-CN" altLang="en-US" dirty="0">
                <a:solidFill>
                  <a:srgbClr val="0432FF"/>
                </a:solidFill>
              </a:rPr>
              <a:t>__init__</a:t>
            </a:r>
            <a:r>
              <a:rPr lang="zh-CN" altLang="en-US" dirty="0"/>
              <a:t>(</a:t>
            </a:r>
            <a:r>
              <a:rPr lang="zh-CN" altLang="en-US" b="1" dirty="0">
                <a:solidFill>
                  <a:schemeClr val="accent6">
                    <a:lumMod val="75000"/>
                  </a:schemeClr>
                </a:solidFill>
              </a:rPr>
              <a:t>self</a:t>
            </a:r>
            <a:r>
              <a:rPr lang="zh-CN" altLang="en-US" dirty="0"/>
              <a:t>):</a:t>
            </a:r>
          </a:p>
          <a:p>
            <a:r>
              <a:rPr lang="zh-CN" altLang="en-US" dirty="0"/>
              <a:t>        </a:t>
            </a:r>
            <a:r>
              <a:rPr lang="zh-CN" altLang="en-US" dirty="0">
                <a:solidFill>
                  <a:schemeClr val="accent6">
                    <a:lumMod val="75000"/>
                  </a:schemeClr>
                </a:solidFill>
              </a:rPr>
              <a:t>super</a:t>
            </a:r>
            <a:r>
              <a:rPr lang="zh-CN" altLang="en-US" dirty="0"/>
              <a:t>(Model</a:t>
            </a:r>
            <a:r>
              <a:rPr lang="en-US" altLang="zh-CN" dirty="0"/>
              <a:t>D</a:t>
            </a:r>
            <a:r>
              <a:rPr lang="zh-CN" altLang="en-US" dirty="0"/>
              <a:t>,self).__init__()</a:t>
            </a:r>
          </a:p>
          <a:p>
            <a:r>
              <a:rPr lang="en-US" altLang="zh-CN" dirty="0"/>
              <a:t>        </a:t>
            </a:r>
            <a:r>
              <a:rPr lang="en-US" altLang="zh-CN" dirty="0" err="1"/>
              <a:t>self.model</a:t>
            </a:r>
            <a:r>
              <a:rPr lang="en-US" altLang="zh-CN" dirty="0"/>
              <a:t>=</a:t>
            </a:r>
            <a:r>
              <a:rPr lang="en-US" altLang="zh-CN" dirty="0" err="1"/>
              <a:t>nn.Sequential</a:t>
            </a:r>
            <a:r>
              <a:rPr lang="en-US" altLang="zh-CN" dirty="0"/>
              <a:t>()</a:t>
            </a:r>
          </a:p>
          <a:p>
            <a:r>
              <a:rPr lang="zh-CN" altLang="en-US" dirty="0"/>
              <a:t>      </a:t>
            </a:r>
            <a:r>
              <a:rPr lang="en-US" altLang="zh-CN" dirty="0"/>
              <a:t>  </a:t>
            </a:r>
            <a:r>
              <a:rPr lang="en-US" altLang="zh-CN" dirty="0" err="1"/>
              <a:t>self.model.add_module</a:t>
            </a:r>
            <a:r>
              <a:rPr lang="en-US" altLang="zh-CN" dirty="0"/>
              <a:t>(</a:t>
            </a:r>
            <a:r>
              <a:rPr lang="en-US" altLang="zh-CN" dirty="0">
                <a:solidFill>
                  <a:srgbClr val="C00000"/>
                </a:solidFill>
              </a:rPr>
              <a:t>'conv1</a:t>
            </a:r>
            <a:r>
              <a:rPr lang="en-US" altLang="zh-CN" dirty="0"/>
              <a:t>',nn.Conv2d(</a:t>
            </a:r>
            <a:r>
              <a:rPr lang="en-US" altLang="zh-CN" dirty="0" err="1"/>
              <a:t>num_channels</a:t>
            </a:r>
            <a:r>
              <a:rPr lang="en-US" altLang="zh-CN" dirty="0"/>
              <a:t>, </a:t>
            </a:r>
            <a:r>
              <a:rPr lang="en-US" altLang="zh-CN" dirty="0" err="1"/>
              <a:t>num_features</a:t>
            </a:r>
            <a:r>
              <a:rPr lang="en-US" altLang="zh-CN" dirty="0"/>
              <a:t>, 5, 2, 0, bias=</a:t>
            </a:r>
            <a:r>
              <a:rPr lang="en-US" altLang="zh-CN" b="1" dirty="0">
                <a:solidFill>
                  <a:schemeClr val="accent6">
                    <a:lumMod val="75000"/>
                  </a:schemeClr>
                </a:solidFill>
              </a:rPr>
              <a:t>False</a:t>
            </a:r>
            <a:r>
              <a:rPr lang="en-US" altLang="zh-CN" dirty="0"/>
              <a:t>))</a:t>
            </a:r>
          </a:p>
          <a:p>
            <a:r>
              <a:rPr lang="en-US" altLang="zh-CN" dirty="0"/>
              <a:t>        </a:t>
            </a:r>
            <a:r>
              <a:rPr lang="en-US" altLang="zh-CN" dirty="0" err="1"/>
              <a:t>self.model.add_module</a:t>
            </a:r>
            <a:r>
              <a:rPr lang="en-US" altLang="zh-CN" dirty="0"/>
              <a:t>(</a:t>
            </a:r>
            <a:r>
              <a:rPr lang="en-US" altLang="zh-CN" dirty="0">
                <a:solidFill>
                  <a:srgbClr val="C00000"/>
                </a:solidFill>
              </a:rPr>
              <a:t>'relu1</a:t>
            </a:r>
            <a:r>
              <a:rPr lang="en-US" altLang="zh-CN" dirty="0"/>
              <a:t>',nn.LeakyReLU(0.2, </a:t>
            </a:r>
            <a:r>
              <a:rPr lang="en-US" altLang="zh-CN" dirty="0" err="1"/>
              <a:t>inplace</a:t>
            </a:r>
            <a:r>
              <a:rPr lang="en-US" altLang="zh-CN" dirty="0"/>
              <a:t> = </a:t>
            </a:r>
            <a:r>
              <a:rPr lang="en-US" altLang="zh-CN" b="1" dirty="0">
                <a:solidFill>
                  <a:schemeClr val="accent6">
                    <a:lumMod val="75000"/>
                  </a:schemeClr>
                </a:solidFill>
              </a:rPr>
              <a:t>True</a:t>
            </a:r>
            <a:r>
              <a:rPr lang="en-US" altLang="zh-CN" dirty="0"/>
              <a:t>)) </a:t>
            </a:r>
            <a:r>
              <a:rPr lang="zh-CN" altLang="en-US" dirty="0"/>
              <a:t> </a:t>
            </a:r>
            <a:endParaRPr lang="en-US" altLang="zh-CN" dirty="0"/>
          </a:p>
          <a:p>
            <a:r>
              <a:rPr lang="zh-CN" altLang="en-US" dirty="0"/>
              <a:t>       </a:t>
            </a:r>
            <a:r>
              <a:rPr lang="en-US" altLang="zh-CN" dirty="0"/>
              <a:t> </a:t>
            </a:r>
            <a:r>
              <a:rPr lang="en-US" altLang="zh-CN" dirty="0" err="1"/>
              <a:t>self.model.add_module</a:t>
            </a:r>
            <a:r>
              <a:rPr lang="en-US" altLang="zh-CN" dirty="0"/>
              <a:t>(</a:t>
            </a:r>
            <a:r>
              <a:rPr lang="en-US" altLang="zh-CN" dirty="0">
                <a:solidFill>
                  <a:srgbClr val="C00000"/>
                </a:solidFill>
              </a:rPr>
              <a:t>'conv2</a:t>
            </a:r>
            <a:r>
              <a:rPr lang="en-US" altLang="zh-CN" dirty="0"/>
              <a:t>',nn.Conv2d(</a:t>
            </a:r>
            <a:r>
              <a:rPr lang="en-US" altLang="zh-CN" dirty="0" err="1"/>
              <a:t>num_features</a:t>
            </a:r>
            <a:r>
              <a:rPr lang="en-US" altLang="zh-CN" dirty="0"/>
              <a:t>, </a:t>
            </a:r>
            <a:r>
              <a:rPr lang="en-US" altLang="zh-CN" dirty="0" err="1"/>
              <a:t>num_features</a:t>
            </a:r>
            <a:r>
              <a:rPr lang="en-US" altLang="zh-CN" dirty="0"/>
              <a:t> * 2, 5, 2, 0, bias=</a:t>
            </a:r>
            <a:r>
              <a:rPr lang="en-US" altLang="zh-CN" b="1" dirty="0">
                <a:solidFill>
                  <a:schemeClr val="accent6">
                    <a:lumMod val="75000"/>
                  </a:schemeClr>
                </a:solidFill>
              </a:rPr>
              <a:t>False</a:t>
            </a:r>
            <a:r>
              <a:rPr lang="en-US" altLang="zh-CN" dirty="0"/>
              <a:t>))</a:t>
            </a:r>
          </a:p>
          <a:p>
            <a:r>
              <a:rPr lang="en-US" altLang="zh-CN" dirty="0"/>
              <a:t>        </a:t>
            </a:r>
            <a:r>
              <a:rPr lang="en-US" altLang="zh-CN" dirty="0" err="1"/>
              <a:t>self.model.add_module</a:t>
            </a:r>
            <a:r>
              <a:rPr lang="en-US" altLang="zh-CN" dirty="0"/>
              <a:t>(</a:t>
            </a:r>
            <a:r>
              <a:rPr lang="en-US" altLang="zh-CN" dirty="0">
                <a:solidFill>
                  <a:srgbClr val="C00000"/>
                </a:solidFill>
              </a:rPr>
              <a:t>'bnorm2</a:t>
            </a:r>
            <a:r>
              <a:rPr lang="en-US" altLang="zh-CN" dirty="0"/>
              <a:t>',nn.BatchNorm2d(</a:t>
            </a:r>
            <a:r>
              <a:rPr lang="en-US" altLang="zh-CN" dirty="0" err="1"/>
              <a:t>num_features</a:t>
            </a:r>
            <a:r>
              <a:rPr lang="en-US" altLang="zh-CN" dirty="0"/>
              <a:t> * 2))</a:t>
            </a:r>
          </a:p>
          <a:p>
            <a:r>
              <a:rPr lang="en-US" altLang="zh-CN" dirty="0"/>
              <a:t>        </a:t>
            </a:r>
            <a:r>
              <a:rPr lang="en-US" altLang="zh-CN" dirty="0" err="1"/>
              <a:t>self.model.add_module</a:t>
            </a:r>
            <a:r>
              <a:rPr lang="en-US" altLang="zh-CN" dirty="0"/>
              <a:t>(</a:t>
            </a:r>
            <a:r>
              <a:rPr lang="en-US" altLang="zh-CN" dirty="0">
                <a:solidFill>
                  <a:srgbClr val="C00000"/>
                </a:solidFill>
              </a:rPr>
              <a:t>'linear1</a:t>
            </a:r>
            <a:r>
              <a:rPr lang="en-US" altLang="zh-CN" dirty="0"/>
              <a:t>', </a:t>
            </a:r>
            <a:r>
              <a:rPr lang="en-US" altLang="zh-CN" dirty="0" err="1"/>
              <a:t>nn.Linear</a:t>
            </a:r>
            <a:r>
              <a:rPr lang="en-US" altLang="zh-CN" dirty="0"/>
              <a:t>(</a:t>
            </a:r>
            <a:r>
              <a:rPr lang="en-US" altLang="zh-CN" dirty="0" err="1"/>
              <a:t>num_features</a:t>
            </a:r>
            <a:r>
              <a:rPr lang="en-US" altLang="zh-CN" dirty="0"/>
              <a:t> * 2 * 4 * 4, </a:t>
            </a:r>
            <a:r>
              <a:rPr lang="en-US" altLang="zh-CN" dirty="0" err="1"/>
              <a:t>num_features</a:t>
            </a:r>
            <a:r>
              <a:rPr lang="en-US" altLang="zh-CN" dirty="0"/>
              <a:t>))</a:t>
            </a:r>
          </a:p>
          <a:p>
            <a:r>
              <a:rPr lang="en-US" altLang="zh-CN" dirty="0"/>
              <a:t>        </a:t>
            </a:r>
            <a:r>
              <a:rPr lang="en-US" altLang="zh-CN" dirty="0" err="1"/>
              <a:t>self.model.add_module</a:t>
            </a:r>
            <a:r>
              <a:rPr lang="en-US" altLang="zh-CN" dirty="0"/>
              <a:t>(</a:t>
            </a:r>
            <a:r>
              <a:rPr lang="en-US" altLang="zh-CN" dirty="0">
                <a:solidFill>
                  <a:srgbClr val="C00000"/>
                </a:solidFill>
              </a:rPr>
              <a:t>'linear2</a:t>
            </a:r>
            <a:r>
              <a:rPr lang="en-US" altLang="zh-CN" dirty="0"/>
              <a:t>', </a:t>
            </a:r>
            <a:r>
              <a:rPr lang="en-US" altLang="zh-CN" dirty="0" err="1"/>
              <a:t>nn.Linear</a:t>
            </a:r>
            <a:r>
              <a:rPr lang="en-US" altLang="zh-CN" dirty="0"/>
              <a:t>(</a:t>
            </a:r>
            <a:r>
              <a:rPr lang="en-US" altLang="zh-CN" dirty="0" err="1"/>
              <a:t>num_features</a:t>
            </a:r>
            <a:r>
              <a:rPr lang="en-US" altLang="zh-CN" dirty="0"/>
              <a:t>, 1))</a:t>
            </a:r>
          </a:p>
          <a:p>
            <a:r>
              <a:rPr lang="en-US" altLang="zh-CN" dirty="0"/>
              <a:t>       </a:t>
            </a:r>
            <a:r>
              <a:rPr lang="en-US" altLang="zh-CN" dirty="0" err="1"/>
              <a:t>self.model.add_module</a:t>
            </a:r>
            <a:r>
              <a:rPr lang="en-US" altLang="zh-CN" dirty="0"/>
              <a:t>(</a:t>
            </a:r>
            <a:r>
              <a:rPr lang="en-US" altLang="zh-CN" dirty="0">
                <a:solidFill>
                  <a:srgbClr val="C00000"/>
                </a:solidFill>
              </a:rPr>
              <a:t>'sigmoid</a:t>
            </a:r>
            <a:r>
              <a:rPr lang="en-US" altLang="zh-CN" dirty="0"/>
              <a:t>',</a:t>
            </a:r>
            <a:r>
              <a:rPr lang="en-US" altLang="zh-CN" dirty="0" err="1"/>
              <a:t>nn.Sigmoid</a:t>
            </a:r>
            <a:r>
              <a:rPr lang="en-US" altLang="zh-CN" dirty="0"/>
              <a:t>())</a:t>
            </a:r>
          </a:p>
          <a:p>
            <a:r>
              <a:rPr lang="en-US" altLang="zh-CN" b="1" dirty="0">
                <a:solidFill>
                  <a:schemeClr val="accent6">
                    <a:lumMod val="75000"/>
                  </a:schemeClr>
                </a:solidFill>
              </a:rPr>
              <a:t>    </a:t>
            </a:r>
            <a:r>
              <a:rPr lang="zh-CN" altLang="en-US" b="1" dirty="0">
                <a:solidFill>
                  <a:schemeClr val="accent6">
                    <a:lumMod val="75000"/>
                  </a:schemeClr>
                </a:solidFill>
              </a:rPr>
              <a:t>def</a:t>
            </a:r>
            <a:r>
              <a:rPr lang="zh-CN" altLang="en-US" dirty="0">
                <a:solidFill>
                  <a:schemeClr val="accent6">
                    <a:lumMod val="75000"/>
                  </a:schemeClr>
                </a:solidFill>
              </a:rPr>
              <a:t> </a:t>
            </a:r>
            <a:r>
              <a:rPr lang="zh-CN" altLang="en-US" dirty="0"/>
              <a:t>forward(</a:t>
            </a:r>
            <a:r>
              <a:rPr lang="zh-CN" altLang="en-US" b="1" dirty="0">
                <a:solidFill>
                  <a:schemeClr val="accent6">
                    <a:lumMod val="75000"/>
                  </a:schemeClr>
                </a:solidFill>
              </a:rPr>
              <a:t>self</a:t>
            </a:r>
            <a:r>
              <a:rPr lang="zh-CN" altLang="en-US" dirty="0"/>
              <a:t>,input):</a:t>
            </a:r>
            <a:endParaRPr lang="en-US" altLang="zh-CN" dirty="0"/>
          </a:p>
          <a:p>
            <a:r>
              <a:rPr lang="zh-CN" altLang="en-US" dirty="0"/>
              <a:t>        output = input</a:t>
            </a:r>
            <a:endParaRPr lang="en-US" altLang="zh-CN" dirty="0"/>
          </a:p>
          <a:p>
            <a:r>
              <a:rPr lang="en-US" altLang="zh-CN" dirty="0"/>
              <a:t>        </a:t>
            </a:r>
            <a:r>
              <a:rPr lang="zh-CN" altLang="en-US" b="1" dirty="0">
                <a:solidFill>
                  <a:schemeClr val="accent6">
                    <a:lumMod val="75000"/>
                  </a:schemeClr>
                </a:solidFill>
              </a:rPr>
              <a:t>for</a:t>
            </a:r>
            <a:r>
              <a:rPr lang="zh-CN" altLang="en-US" dirty="0"/>
              <a:t> name, module </a:t>
            </a:r>
            <a:r>
              <a:rPr lang="zh-CN" altLang="en-US" b="1" dirty="0">
                <a:solidFill>
                  <a:schemeClr val="accent6">
                    <a:lumMod val="75000"/>
                  </a:schemeClr>
                </a:solidFill>
              </a:rPr>
              <a:t>in</a:t>
            </a:r>
            <a:r>
              <a:rPr lang="zh-CN" altLang="en-US" dirty="0">
                <a:solidFill>
                  <a:schemeClr val="accent6">
                    <a:lumMod val="75000"/>
                  </a:schemeClr>
                </a:solidFill>
              </a:rPr>
              <a:t> </a:t>
            </a:r>
            <a:r>
              <a:rPr lang="zh-CN" altLang="en-US" dirty="0"/>
              <a:t>self.model.named_children():</a:t>
            </a:r>
            <a:endParaRPr lang="en-US" altLang="zh-CN" dirty="0"/>
          </a:p>
          <a:p>
            <a:r>
              <a:rPr lang="en-US" altLang="zh-CN" dirty="0"/>
              <a:t>            </a:t>
            </a:r>
            <a:r>
              <a:rPr lang="en-US" altLang="zh-CN" b="1" dirty="0">
                <a:solidFill>
                  <a:schemeClr val="accent6">
                    <a:lumMod val="75000"/>
                  </a:schemeClr>
                </a:solidFill>
              </a:rPr>
              <a:t>if</a:t>
            </a:r>
            <a:r>
              <a:rPr lang="en-US" altLang="zh-CN" dirty="0">
                <a:solidFill>
                  <a:schemeClr val="accent6">
                    <a:lumMod val="75000"/>
                  </a:schemeClr>
                </a:solidFill>
              </a:rPr>
              <a:t> </a:t>
            </a:r>
            <a:r>
              <a:rPr lang="en-US" altLang="zh-CN" dirty="0"/>
              <a:t>name == 'linear1’:</a:t>
            </a:r>
          </a:p>
          <a:p>
            <a:r>
              <a:rPr lang="en-US" altLang="zh-CN" dirty="0"/>
              <a:t>                output = </a:t>
            </a:r>
            <a:r>
              <a:rPr lang="en-US" altLang="zh-CN" dirty="0" err="1"/>
              <a:t>output.view</a:t>
            </a:r>
            <a:r>
              <a:rPr lang="en-US" altLang="zh-CN" dirty="0"/>
              <a:t>(-1, </a:t>
            </a:r>
            <a:r>
              <a:rPr lang="en-US" altLang="zh-CN" dirty="0" err="1"/>
              <a:t>num_features</a:t>
            </a:r>
            <a:r>
              <a:rPr lang="en-US" altLang="zh-CN" dirty="0"/>
              <a:t> * 2 * 4 * 4)</a:t>
            </a:r>
          </a:p>
          <a:p>
            <a:r>
              <a:rPr lang="zh-CN" altLang="en-US" dirty="0"/>
              <a:t>            </a:t>
            </a:r>
            <a:r>
              <a:rPr lang="en-US" altLang="zh-CN" dirty="0"/>
              <a:t>    </a:t>
            </a:r>
            <a:r>
              <a:rPr lang="zh-CN" altLang="en-US" dirty="0"/>
              <a:t>output = module(output)</a:t>
            </a:r>
            <a:endParaRPr lang="en-US" altLang="zh-CN" dirty="0"/>
          </a:p>
          <a:p>
            <a:r>
              <a:rPr lang="en-US" altLang="zh-CN" dirty="0"/>
              <a:t>        </a:t>
            </a:r>
            <a:r>
              <a:rPr lang="zh-CN" altLang="en-US" b="1" dirty="0">
                <a:solidFill>
                  <a:schemeClr val="accent6">
                    <a:lumMod val="75000"/>
                  </a:schemeClr>
                </a:solidFill>
              </a:rPr>
              <a:t>return</a:t>
            </a:r>
            <a:r>
              <a:rPr lang="zh-CN" altLang="en-US" dirty="0"/>
              <a:t>(output)</a:t>
            </a:r>
          </a:p>
        </p:txBody>
      </p:sp>
    </p:spTree>
    <p:extLst>
      <p:ext uri="{BB962C8B-B14F-4D97-AF65-F5344CB8AC3E}">
        <p14:creationId xmlns:p14="http://schemas.microsoft.com/office/powerpoint/2010/main" val="1154387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Practical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Tricks</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Batch</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Normalization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椭圆 1">
            <a:extLst>
              <a:ext uri="{FF2B5EF4-FFF2-40B4-BE49-F238E27FC236}">
                <a16:creationId xmlns:a16="http://schemas.microsoft.com/office/drawing/2014/main" id="{E13B4B18-6308-433C-647B-69F9E4325545}"/>
              </a:ext>
            </a:extLst>
          </p:cNvPr>
          <p:cNvSpPr/>
          <p:nvPr/>
        </p:nvSpPr>
        <p:spPr>
          <a:xfrm>
            <a:off x="996042" y="1690688"/>
            <a:ext cx="359228" cy="35174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a:extLst>
              <a:ext uri="{FF2B5EF4-FFF2-40B4-BE49-F238E27FC236}">
                <a16:creationId xmlns:a16="http://schemas.microsoft.com/office/drawing/2014/main" id="{9C4EE944-DB7E-492B-0DD3-552699937BC4}"/>
              </a:ext>
            </a:extLst>
          </p:cNvPr>
          <p:cNvSpPr/>
          <p:nvPr/>
        </p:nvSpPr>
        <p:spPr>
          <a:xfrm>
            <a:off x="996042" y="2452745"/>
            <a:ext cx="359228" cy="35174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id="{80BFF37B-684C-CC21-C5B3-ED324A8E13BC}"/>
              </a:ext>
            </a:extLst>
          </p:cNvPr>
          <p:cNvSpPr/>
          <p:nvPr/>
        </p:nvSpPr>
        <p:spPr>
          <a:xfrm>
            <a:off x="996042" y="3214802"/>
            <a:ext cx="359228" cy="35174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5C30C2E3-BECC-7178-8CC8-29DBBDAF2CD8}"/>
              </a:ext>
            </a:extLst>
          </p:cNvPr>
          <p:cNvSpPr/>
          <p:nvPr/>
        </p:nvSpPr>
        <p:spPr>
          <a:xfrm>
            <a:off x="996042" y="3976859"/>
            <a:ext cx="359228" cy="35174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9FA58A0A-16A5-C6CE-F949-12DCAD737F35}"/>
              </a:ext>
            </a:extLst>
          </p:cNvPr>
          <p:cNvSpPr/>
          <p:nvPr/>
        </p:nvSpPr>
        <p:spPr>
          <a:xfrm>
            <a:off x="996042" y="4738916"/>
            <a:ext cx="359228" cy="35174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AFDB58E7-B3DE-5285-3DA5-07C9AA3235FC}"/>
              </a:ext>
            </a:extLst>
          </p:cNvPr>
          <p:cNvSpPr/>
          <p:nvPr/>
        </p:nvSpPr>
        <p:spPr>
          <a:xfrm>
            <a:off x="996042" y="5500973"/>
            <a:ext cx="359228" cy="35174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1D630E78-7C21-B5BA-B0AC-2A17995028C5}"/>
              </a:ext>
            </a:extLst>
          </p:cNvPr>
          <p:cNvSpPr/>
          <p:nvPr/>
        </p:nvSpPr>
        <p:spPr>
          <a:xfrm>
            <a:off x="5045529" y="2602479"/>
            <a:ext cx="391886" cy="40821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36E20263-B119-C2DF-F7CC-F78D35DD1B65}"/>
              </a:ext>
            </a:extLst>
          </p:cNvPr>
          <p:cNvSpPr/>
          <p:nvPr/>
        </p:nvSpPr>
        <p:spPr>
          <a:xfrm>
            <a:off x="5045530" y="4152731"/>
            <a:ext cx="391886" cy="408215"/>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FBEC369F-2DCF-BEA9-0F0D-484A6CDDD9AE}"/>
              </a:ext>
            </a:extLst>
          </p:cNvPr>
          <p:cNvSpPr/>
          <p:nvPr/>
        </p:nvSpPr>
        <p:spPr>
          <a:xfrm>
            <a:off x="3559628" y="2498328"/>
            <a:ext cx="865415" cy="612323"/>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BN</a:t>
            </a:r>
            <a:endParaRPr kumimoji="1" lang="zh-CN" altLang="en-US" dirty="0"/>
          </a:p>
        </p:txBody>
      </p:sp>
      <p:sp>
        <p:nvSpPr>
          <p:cNvPr id="20" name="圆角矩形 19">
            <a:extLst>
              <a:ext uri="{FF2B5EF4-FFF2-40B4-BE49-F238E27FC236}">
                <a16:creationId xmlns:a16="http://schemas.microsoft.com/office/drawing/2014/main" id="{286D0196-CFF0-E39A-B079-C1432CD6C190}"/>
              </a:ext>
            </a:extLst>
          </p:cNvPr>
          <p:cNvSpPr/>
          <p:nvPr/>
        </p:nvSpPr>
        <p:spPr>
          <a:xfrm>
            <a:off x="3575957" y="4050676"/>
            <a:ext cx="865415" cy="612323"/>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BN</a:t>
            </a:r>
            <a:endParaRPr kumimoji="1" lang="zh-CN" altLang="en-US"/>
          </a:p>
        </p:txBody>
      </p:sp>
      <p:cxnSp>
        <p:nvCxnSpPr>
          <p:cNvPr id="21" name="直线箭头连接符 20">
            <a:extLst>
              <a:ext uri="{FF2B5EF4-FFF2-40B4-BE49-F238E27FC236}">
                <a16:creationId xmlns:a16="http://schemas.microsoft.com/office/drawing/2014/main" id="{3E05A62A-837F-02EB-13AD-04EABA5D4BDE}"/>
              </a:ext>
            </a:extLst>
          </p:cNvPr>
          <p:cNvCxnSpPr>
            <a:stCxn id="2" idx="6"/>
          </p:cNvCxnSpPr>
          <p:nvPr/>
        </p:nvCxnSpPr>
        <p:spPr>
          <a:xfrm>
            <a:off x="1355270" y="1866561"/>
            <a:ext cx="2237016" cy="937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3614ED66-490B-E86E-0BC9-7FFD703F39A7}"/>
              </a:ext>
            </a:extLst>
          </p:cNvPr>
          <p:cNvCxnSpPr>
            <a:stCxn id="3" idx="6"/>
            <a:endCxn id="19" idx="1"/>
          </p:cNvCxnSpPr>
          <p:nvPr/>
        </p:nvCxnSpPr>
        <p:spPr>
          <a:xfrm>
            <a:off x="1355270" y="2628618"/>
            <a:ext cx="2204358" cy="175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3686863-1C2F-F4DE-D3D2-1F3684BCC465}"/>
              </a:ext>
            </a:extLst>
          </p:cNvPr>
          <p:cNvCxnSpPr>
            <a:stCxn id="4" idx="6"/>
            <a:endCxn id="19" idx="1"/>
          </p:cNvCxnSpPr>
          <p:nvPr/>
        </p:nvCxnSpPr>
        <p:spPr>
          <a:xfrm flipV="1">
            <a:off x="1355270" y="2804490"/>
            <a:ext cx="2204358" cy="58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B5434D52-D7A3-230E-12EF-04022B733104}"/>
              </a:ext>
            </a:extLst>
          </p:cNvPr>
          <p:cNvCxnSpPr>
            <a:stCxn id="14" idx="6"/>
            <a:endCxn id="19" idx="1"/>
          </p:cNvCxnSpPr>
          <p:nvPr/>
        </p:nvCxnSpPr>
        <p:spPr>
          <a:xfrm flipV="1">
            <a:off x="1355270" y="2804490"/>
            <a:ext cx="2204358" cy="1348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52EED150-4D35-3B84-A36C-C36FCC765FA8}"/>
              </a:ext>
            </a:extLst>
          </p:cNvPr>
          <p:cNvCxnSpPr>
            <a:stCxn id="15" idx="6"/>
            <a:endCxn id="19" idx="1"/>
          </p:cNvCxnSpPr>
          <p:nvPr/>
        </p:nvCxnSpPr>
        <p:spPr>
          <a:xfrm flipV="1">
            <a:off x="1355270" y="2804490"/>
            <a:ext cx="2204358" cy="2110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9C5DE07F-629F-6B1B-F6DC-0C8AA00B7C8C}"/>
              </a:ext>
            </a:extLst>
          </p:cNvPr>
          <p:cNvCxnSpPr>
            <a:stCxn id="16" idx="7"/>
            <a:endCxn id="19" idx="1"/>
          </p:cNvCxnSpPr>
          <p:nvPr/>
        </p:nvCxnSpPr>
        <p:spPr>
          <a:xfrm flipV="1">
            <a:off x="1302662" y="2804490"/>
            <a:ext cx="2256966" cy="2747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0304F257-07EE-30FD-92DC-1DE960A8AFCC}"/>
              </a:ext>
            </a:extLst>
          </p:cNvPr>
          <p:cNvCxnSpPr>
            <a:stCxn id="2" idx="5"/>
            <a:endCxn id="20" idx="1"/>
          </p:cNvCxnSpPr>
          <p:nvPr/>
        </p:nvCxnSpPr>
        <p:spPr>
          <a:xfrm>
            <a:off x="1302662" y="1990921"/>
            <a:ext cx="2273295" cy="2365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4AB6B25E-6CE6-B582-5B91-F11D507535D4}"/>
              </a:ext>
            </a:extLst>
          </p:cNvPr>
          <p:cNvCxnSpPr>
            <a:stCxn id="3" idx="5"/>
            <a:endCxn id="20" idx="1"/>
          </p:cNvCxnSpPr>
          <p:nvPr/>
        </p:nvCxnSpPr>
        <p:spPr>
          <a:xfrm>
            <a:off x="1302662" y="2752978"/>
            <a:ext cx="2273295" cy="1603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0E2A3AC2-0DFE-C2F2-F1A3-E92D23B3695D}"/>
              </a:ext>
            </a:extLst>
          </p:cNvPr>
          <p:cNvCxnSpPr>
            <a:stCxn id="4" idx="6"/>
            <a:endCxn id="20" idx="1"/>
          </p:cNvCxnSpPr>
          <p:nvPr/>
        </p:nvCxnSpPr>
        <p:spPr>
          <a:xfrm>
            <a:off x="1355270" y="3390675"/>
            <a:ext cx="2220687" cy="966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3999FD8E-C856-E134-83D6-5763DCDC696A}"/>
              </a:ext>
            </a:extLst>
          </p:cNvPr>
          <p:cNvCxnSpPr>
            <a:stCxn id="14" idx="6"/>
            <a:endCxn id="20" idx="1"/>
          </p:cNvCxnSpPr>
          <p:nvPr/>
        </p:nvCxnSpPr>
        <p:spPr>
          <a:xfrm>
            <a:off x="1355270" y="4152732"/>
            <a:ext cx="2220687" cy="204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5BE47D7A-54DC-3734-C0D0-558CCCDB112E}"/>
              </a:ext>
            </a:extLst>
          </p:cNvPr>
          <p:cNvCxnSpPr>
            <a:stCxn id="15" idx="6"/>
            <a:endCxn id="20" idx="1"/>
          </p:cNvCxnSpPr>
          <p:nvPr/>
        </p:nvCxnSpPr>
        <p:spPr>
          <a:xfrm flipV="1">
            <a:off x="1355270" y="4356838"/>
            <a:ext cx="2220687" cy="55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5203D7-17E6-FF66-8557-CBD652A56B47}"/>
              </a:ext>
            </a:extLst>
          </p:cNvPr>
          <p:cNvCxnSpPr>
            <a:stCxn id="16" idx="6"/>
            <a:endCxn id="20" idx="1"/>
          </p:cNvCxnSpPr>
          <p:nvPr/>
        </p:nvCxnSpPr>
        <p:spPr>
          <a:xfrm flipV="1">
            <a:off x="1355270" y="4356838"/>
            <a:ext cx="2220687" cy="1320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4F317B07-9D6C-7CD5-0C78-A38BAAE0B6E6}"/>
              </a:ext>
            </a:extLst>
          </p:cNvPr>
          <p:cNvCxnSpPr>
            <a:stCxn id="19" idx="3"/>
            <a:endCxn id="17" idx="2"/>
          </p:cNvCxnSpPr>
          <p:nvPr/>
        </p:nvCxnSpPr>
        <p:spPr>
          <a:xfrm>
            <a:off x="4425043" y="2804490"/>
            <a:ext cx="620486" cy="2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DEE3D86E-DB29-93F8-6A70-7C0CD861740D}"/>
              </a:ext>
            </a:extLst>
          </p:cNvPr>
          <p:cNvCxnSpPr>
            <a:stCxn id="20" idx="3"/>
            <a:endCxn id="18" idx="2"/>
          </p:cNvCxnSpPr>
          <p:nvPr/>
        </p:nvCxnSpPr>
        <p:spPr>
          <a:xfrm>
            <a:off x="4441372" y="4356838"/>
            <a:ext cx="6041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5A2AFA3D-63EF-817F-2BED-4C36EDDBDAFD}"/>
              </a:ext>
            </a:extLst>
          </p:cNvPr>
          <p:cNvCxnSpPr>
            <a:stCxn id="17" idx="6"/>
          </p:cNvCxnSpPr>
          <p:nvPr/>
        </p:nvCxnSpPr>
        <p:spPr>
          <a:xfrm flipV="1">
            <a:off x="5437415" y="2804489"/>
            <a:ext cx="620485" cy="2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B2EB6100-3273-DBF2-1C11-CBAA7E274604}"/>
              </a:ext>
            </a:extLst>
          </p:cNvPr>
          <p:cNvCxnSpPr>
            <a:stCxn id="18" idx="6"/>
          </p:cNvCxnSpPr>
          <p:nvPr/>
        </p:nvCxnSpPr>
        <p:spPr>
          <a:xfrm flipV="1">
            <a:off x="5437416" y="4356837"/>
            <a:ext cx="62048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991851C-1BEE-B855-E649-880187BDD5FF}"/>
                  </a:ext>
                </a:extLst>
              </p:cNvPr>
              <p:cNvSpPr txBox="1"/>
              <p:nvPr/>
            </p:nvSpPr>
            <p:spPr>
              <a:xfrm>
                <a:off x="6830785" y="2481323"/>
                <a:ext cx="4523015" cy="646331"/>
              </a:xfrm>
              <a:prstGeom prst="rect">
                <a:avLst/>
              </a:prstGeom>
              <a:noFill/>
            </p:spPr>
            <p:txBody>
              <a:bodyPr wrap="square" rtlCol="0">
                <a:spAutoFit/>
              </a:bodyPr>
              <a:lstStyle/>
              <a:p>
                <a:r>
                  <a:rPr kumimoji="1" lang="zh-CN" altLang="en-US" dirty="0"/>
                  <a:t>作用：无论原输入数据有多大，都将它限定在一定的范围：</a:t>
                </a:r>
                <a14:m>
                  <m:oMath xmlns:m="http://schemas.openxmlformats.org/officeDocument/2006/math">
                    <m:r>
                      <a:rPr kumimoji="1" lang="en-US" altLang="zh-CN" b="0" i="0" smtClean="0">
                        <a:latin typeface="Cambria Math" charset="0"/>
                        <a:ea typeface="Cambria Math" charset="0"/>
                        <a:cs typeface="Cambria Math" charset="0"/>
                      </a:rPr>
                      <m:t>[</m:t>
                    </m:r>
                    <m:r>
                      <a:rPr kumimoji="1" lang="zh-CN" altLang="en-US" i="1" smtClean="0">
                        <a:latin typeface="Cambria Math" charset="0"/>
                        <a:ea typeface="Cambria Math" charset="0"/>
                        <a:cs typeface="Cambria Math" charset="0"/>
                      </a:rPr>
                      <m:t>𝛽</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𝛼</m:t>
                    </m:r>
                    <m:r>
                      <a:rPr kumimoji="1" lang="en-US" altLang="zh-CN" b="0" i="1" smtClean="0">
                        <a:latin typeface="Cambria Math" charset="0"/>
                        <a:ea typeface="Cambria Math" charset="0"/>
                        <a:cs typeface="Cambria Math" charset="0"/>
                      </a:rPr>
                      <m:t>, </m:t>
                    </m:r>
                    <m:r>
                      <a:rPr kumimoji="1" lang="en-US" altLang="zh-CN" b="0" i="1" smtClean="0">
                        <a:latin typeface="Cambria Math" charset="0"/>
                        <a:ea typeface="Cambria Math" charset="0"/>
                        <a:cs typeface="Cambria Math" charset="0"/>
                      </a:rPr>
                      <m:t>𝛽</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𝛼</m:t>
                    </m:r>
                  </m:oMath>
                </a14:m>
                <a:r>
                  <a:rPr kumimoji="1" lang="en-US" altLang="zh-CN" dirty="0"/>
                  <a:t>]</a:t>
                </a:r>
                <a:endParaRPr kumimoji="1" lang="zh-CN" altLang="en-US" dirty="0"/>
              </a:p>
            </p:txBody>
          </p:sp>
        </mc:Choice>
        <mc:Fallback xmlns="">
          <p:sp>
            <p:nvSpPr>
              <p:cNvPr id="37" name="文本框 36">
                <a:extLst>
                  <a:ext uri="{FF2B5EF4-FFF2-40B4-BE49-F238E27FC236}">
                    <a16:creationId xmlns:a16="http://schemas.microsoft.com/office/drawing/2014/main" id="{D991851C-1BEE-B855-E649-880187BDD5FF}"/>
                  </a:ext>
                </a:extLst>
              </p:cNvPr>
              <p:cNvSpPr txBox="1">
                <a:spLocks noRot="1" noChangeAspect="1" noMove="1" noResize="1" noEditPoints="1" noAdjustHandles="1" noChangeArrowheads="1" noChangeShapeType="1" noTextEdit="1"/>
              </p:cNvSpPr>
              <p:nvPr/>
            </p:nvSpPr>
            <p:spPr>
              <a:xfrm>
                <a:off x="6830785" y="2481323"/>
                <a:ext cx="4523015" cy="646331"/>
              </a:xfrm>
              <a:prstGeom prst="rect">
                <a:avLst/>
              </a:prstGeom>
              <a:blipFill>
                <a:blip r:embed="rId4"/>
                <a:stretch>
                  <a:fillRect l="-1401" t="-3846" b="-15385"/>
                </a:stretch>
              </a:blipFill>
            </p:spPr>
            <p:txBody>
              <a:bodyPr/>
              <a:lstStyle/>
              <a:p>
                <a:r>
                  <a:rPr lang="zh-CN" altLang="en-US">
                    <a:noFill/>
                  </a:rPr>
                  <a:t> </a:t>
                </a:r>
              </a:p>
            </p:txBody>
          </p:sp>
        </mc:Fallback>
      </mc:AlternateContent>
      <p:sp>
        <p:nvSpPr>
          <p:cNvPr id="38" name="直接访问存储器 37">
            <a:extLst>
              <a:ext uri="{FF2B5EF4-FFF2-40B4-BE49-F238E27FC236}">
                <a16:creationId xmlns:a16="http://schemas.microsoft.com/office/drawing/2014/main" id="{D17B52FC-D8FC-3EDE-3886-CD751E331DD7}"/>
              </a:ext>
            </a:extLst>
          </p:cNvPr>
          <p:cNvSpPr/>
          <p:nvPr/>
        </p:nvSpPr>
        <p:spPr>
          <a:xfrm>
            <a:off x="6751745" y="4681885"/>
            <a:ext cx="1921329" cy="996043"/>
          </a:xfrm>
          <a:prstGeom prst="flowChartMagneticDrum">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2C2BD303-EEFC-5111-06EB-BADBF58A4036}"/>
                  </a:ext>
                </a:extLst>
              </p:cNvPr>
              <p:cNvSpPr txBox="1"/>
              <p:nvPr/>
            </p:nvSpPr>
            <p:spPr>
              <a:xfrm>
                <a:off x="9013250" y="4799114"/>
                <a:ext cx="2020168" cy="140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ea typeface="Cambria Math" charset="0"/>
                              <a:cs typeface="Cambria Math" charset="0"/>
                            </a:rPr>
                          </m:ctrlPr>
                        </m:sSubPr>
                        <m:e>
                          <m:r>
                            <a:rPr kumimoji="1" lang="zh-CN" altLang="en-US" i="1">
                              <a:latin typeface="Cambria Math" charset="0"/>
                              <a:ea typeface="Cambria Math" charset="0"/>
                              <a:cs typeface="Cambria Math" charset="0"/>
                            </a:rPr>
                            <m:t>𝜇</m:t>
                          </m:r>
                        </m:e>
                        <m:sub>
                          <m:r>
                            <a:rPr kumimoji="1" lang="en-US" altLang="zh-CN" b="0" i="1" smtClean="0">
                              <a:latin typeface="Cambria Math" charset="0"/>
                              <a:ea typeface="Cambria Math" charset="0"/>
                              <a:cs typeface="Cambria Math" charset="0"/>
                            </a:rPr>
                            <m:t>𝑏</m:t>
                          </m:r>
                        </m:sub>
                      </m:sSub>
                      <m:r>
                        <a:rPr kumimoji="1" lang="en-US" altLang="zh-CN" b="0" i="1" smtClean="0">
                          <a:latin typeface="Cambria Math" charset="0"/>
                          <a:ea typeface="Cambria Math" charset="0"/>
                          <a:cs typeface="Cambria Math" charset="0"/>
                        </a:rPr>
                        <m:t>=</m:t>
                      </m:r>
                      <m:f>
                        <m:fPr>
                          <m:ctrlPr>
                            <a:rPr kumimoji="1" lang="en-US" altLang="zh-CN" b="0" i="1" smtClean="0">
                              <a:latin typeface="Cambria Math" panose="02040503050406030204" pitchFamily="18" charset="0"/>
                              <a:ea typeface="Cambria Math" charset="0"/>
                              <a:cs typeface="Cambria Math" charset="0"/>
                            </a:rPr>
                          </m:ctrlPr>
                        </m:fPr>
                        <m:num>
                          <m:nary>
                            <m:naryPr>
                              <m:chr m:val="∑"/>
                              <m:ctrlPr>
                                <a:rPr kumimoji="1" lang="en-US" altLang="zh-CN" b="0" i="1" smtClean="0">
                                  <a:latin typeface="Cambria Math" panose="02040503050406030204" pitchFamily="18" charset="0"/>
                                  <a:ea typeface="Cambria Math" charset="0"/>
                                  <a:cs typeface="Cambria Math" charset="0"/>
                                </a:rPr>
                              </m:ctrlPr>
                            </m:naryPr>
                            <m:sub>
                              <m:r>
                                <m:rPr>
                                  <m:brk m:alnAt="23"/>
                                </m:rPr>
                                <a:rPr kumimoji="1" lang="en-US" altLang="zh-CN" b="0" i="1" smtClean="0">
                                  <a:latin typeface="Cambria Math" charset="0"/>
                                  <a:ea typeface="Cambria Math" charset="0"/>
                                  <a:cs typeface="Cambria Math" charset="0"/>
                                </a:rPr>
                                <m:t>𝑖</m:t>
                              </m:r>
                              <m:r>
                                <a:rPr kumimoji="1" lang="en-US" altLang="zh-CN" b="0" i="1" smtClean="0">
                                  <a:latin typeface="Cambria Math" charset="0"/>
                                  <a:ea typeface="Cambria Math" charset="0"/>
                                  <a:cs typeface="Cambria Math" charset="0"/>
                                </a:rPr>
                                <m:t>=1</m:t>
                              </m:r>
                            </m:sub>
                            <m:sup>
                              <m:r>
                                <a:rPr kumimoji="1" lang="en-US" altLang="zh-CN" b="0" i="1" smtClean="0">
                                  <a:latin typeface="Cambria Math" charset="0"/>
                                  <a:ea typeface="Cambria Math" charset="0"/>
                                  <a:cs typeface="Cambria Math" charset="0"/>
                                </a:rPr>
                                <m:t>𝑁</m:t>
                              </m:r>
                            </m:sup>
                            <m:e>
                              <m:sSub>
                                <m:sSubPr>
                                  <m:ctrlPr>
                                    <a:rPr kumimoji="1" lang="en-US" altLang="zh-CN" b="0" i="1" smtClean="0">
                                      <a:latin typeface="Cambria Math" panose="02040503050406030204" pitchFamily="18" charset="0"/>
                                      <a:ea typeface="Cambria Math" charset="0"/>
                                      <a:cs typeface="Cambria Math" charset="0"/>
                                    </a:rPr>
                                  </m:ctrlPr>
                                </m:sSubPr>
                                <m:e>
                                  <m:r>
                                    <a:rPr kumimoji="1" lang="en-US" altLang="zh-CN" b="0" i="1" smtClean="0">
                                      <a:latin typeface="Cambria Math" charset="0"/>
                                      <a:ea typeface="Cambria Math" charset="0"/>
                                      <a:cs typeface="Cambria Math" charset="0"/>
                                    </a:rPr>
                                    <m:t>𝑥</m:t>
                                  </m:r>
                                </m:e>
                                <m:sub>
                                  <m:r>
                                    <a:rPr kumimoji="1" lang="en-US" altLang="zh-CN" b="0" i="1" smtClean="0">
                                      <a:latin typeface="Cambria Math" charset="0"/>
                                      <a:ea typeface="Cambria Math" charset="0"/>
                                      <a:cs typeface="Cambria Math" charset="0"/>
                                    </a:rPr>
                                    <m:t>𝑖</m:t>
                                  </m:r>
                                </m:sub>
                              </m:sSub>
                            </m:e>
                          </m:nary>
                        </m:num>
                        <m:den>
                          <m:r>
                            <a:rPr kumimoji="1" lang="en-US" altLang="zh-CN" b="0" i="1" smtClean="0">
                              <a:latin typeface="Cambria Math" charset="0"/>
                              <a:ea typeface="Cambria Math" charset="0"/>
                              <a:cs typeface="Cambria Math" charset="0"/>
                            </a:rPr>
                            <m:t>𝑁</m:t>
                          </m:r>
                        </m:den>
                      </m:f>
                    </m:oMath>
                  </m:oMathPara>
                </a14:m>
                <a:endParaRPr kumimoji="1" lang="en-US" altLang="zh-CN" dirty="0"/>
              </a:p>
              <a:p>
                <a:pPr/>
                <a14:m>
                  <m:oMathPara xmlns:m="http://schemas.openxmlformats.org/officeDocument/2006/math">
                    <m:oMathParaPr>
                      <m:jc m:val="centerGroup"/>
                    </m:oMathParaPr>
                    <m:oMath xmlns:m="http://schemas.openxmlformats.org/officeDocument/2006/math">
                      <m:sSub>
                        <m:sSubPr>
                          <m:ctrlPr>
                            <a:rPr kumimoji="1" lang="en-US" altLang="zh-CN" i="1">
                              <a:latin typeface="Cambria Math" panose="02040503050406030204" pitchFamily="18" charset="0"/>
                              <a:ea typeface="Cambria Math" charset="0"/>
                              <a:cs typeface="Cambria Math" charset="0"/>
                            </a:rPr>
                          </m:ctrlPr>
                        </m:sSubPr>
                        <m:e>
                          <m:r>
                            <a:rPr kumimoji="1" lang="en-US" altLang="zh-CN" i="1" smtClean="0">
                              <a:latin typeface="Cambria Math" charset="0"/>
                              <a:ea typeface="Cambria Math" charset="0"/>
                              <a:cs typeface="Cambria Math" charset="0"/>
                            </a:rPr>
                            <m:t>𝜎</m:t>
                          </m:r>
                        </m:e>
                        <m:sub>
                          <m:r>
                            <a:rPr kumimoji="1" lang="en-US" altLang="zh-CN" i="1">
                              <a:latin typeface="Cambria Math" charset="0"/>
                              <a:ea typeface="Cambria Math" charset="0"/>
                              <a:cs typeface="Cambria Math" charset="0"/>
                            </a:rPr>
                            <m:t>𝑏</m:t>
                          </m:r>
                        </m:sub>
                      </m:sSub>
                      <m:r>
                        <a:rPr kumimoji="1" lang="en-US" altLang="zh-CN" i="1">
                          <a:latin typeface="Cambria Math" charset="0"/>
                          <a:ea typeface="Cambria Math" charset="0"/>
                          <a:cs typeface="Cambria Math" charset="0"/>
                        </a:rPr>
                        <m:t>=</m:t>
                      </m:r>
                      <m:f>
                        <m:fPr>
                          <m:ctrlPr>
                            <a:rPr kumimoji="1" lang="en-US" altLang="zh-CN" i="1">
                              <a:latin typeface="Cambria Math" panose="02040503050406030204" pitchFamily="18" charset="0"/>
                              <a:ea typeface="Cambria Math" charset="0"/>
                              <a:cs typeface="Cambria Math" charset="0"/>
                            </a:rPr>
                          </m:ctrlPr>
                        </m:fPr>
                        <m:num>
                          <m:nary>
                            <m:naryPr>
                              <m:chr m:val="∑"/>
                              <m:ctrlPr>
                                <a:rPr kumimoji="1" lang="en-US" altLang="zh-CN" i="1">
                                  <a:latin typeface="Cambria Math" panose="02040503050406030204" pitchFamily="18" charset="0"/>
                                  <a:ea typeface="Cambria Math" charset="0"/>
                                  <a:cs typeface="Cambria Math" charset="0"/>
                                </a:rPr>
                              </m:ctrlPr>
                            </m:naryPr>
                            <m:sub>
                              <m:r>
                                <m:rPr>
                                  <m:brk m:alnAt="23"/>
                                </m:rPr>
                                <a:rPr kumimoji="1" lang="en-US" altLang="zh-CN" i="1">
                                  <a:latin typeface="Cambria Math" charset="0"/>
                                  <a:ea typeface="Cambria Math" charset="0"/>
                                  <a:cs typeface="Cambria Math" charset="0"/>
                                </a:rPr>
                                <m:t>𝑖</m:t>
                              </m:r>
                              <m:r>
                                <a:rPr kumimoji="1" lang="en-US" altLang="zh-CN" i="1">
                                  <a:latin typeface="Cambria Math" charset="0"/>
                                  <a:ea typeface="Cambria Math" charset="0"/>
                                  <a:cs typeface="Cambria Math" charset="0"/>
                                </a:rPr>
                                <m:t>=1</m:t>
                              </m:r>
                            </m:sub>
                            <m:sup>
                              <m:r>
                                <a:rPr kumimoji="1" lang="en-US" altLang="zh-CN" i="1">
                                  <a:latin typeface="Cambria Math" charset="0"/>
                                  <a:ea typeface="Cambria Math" charset="0"/>
                                  <a:cs typeface="Cambria Math" charset="0"/>
                                </a:rPr>
                                <m:t>𝑁</m:t>
                              </m:r>
                            </m:sup>
                            <m:e>
                              <m:sSub>
                                <m:sSubPr>
                                  <m:ctrlPr>
                                    <a:rPr kumimoji="1" lang="en-US" altLang="zh-CN" i="1">
                                      <a:latin typeface="Cambria Math" panose="02040503050406030204" pitchFamily="18" charset="0"/>
                                      <a:ea typeface="Cambria Math" charset="0"/>
                                      <a:cs typeface="Cambria Math" charset="0"/>
                                    </a:rPr>
                                  </m:ctrlPr>
                                </m:sSubPr>
                                <m:e>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𝑥</m:t>
                                  </m:r>
                                </m:e>
                                <m:sub>
                                  <m:r>
                                    <a:rPr kumimoji="1" lang="en-US" altLang="zh-CN" i="1">
                                      <a:latin typeface="Cambria Math" charset="0"/>
                                      <a:ea typeface="Cambria Math" charset="0"/>
                                      <a:cs typeface="Cambria Math" charset="0"/>
                                    </a:rPr>
                                    <m:t>𝑖</m:t>
                                  </m:r>
                                </m:sub>
                              </m:sSub>
                              <m:r>
                                <a:rPr kumimoji="1" lang="en-US" altLang="zh-CN" b="0" i="1" smtClean="0">
                                  <a:latin typeface="Cambria Math" charset="0"/>
                                  <a:ea typeface="Cambria Math" charset="0"/>
                                  <a:cs typeface="Cambria Math" charset="0"/>
                                </a:rPr>
                                <m:t>−</m:t>
                              </m:r>
                              <m:sSub>
                                <m:sSubPr>
                                  <m:ctrlPr>
                                    <a:rPr kumimoji="1" lang="en-US" altLang="zh-CN" i="1">
                                      <a:latin typeface="Cambria Math" panose="02040503050406030204" pitchFamily="18" charset="0"/>
                                      <a:ea typeface="Cambria Math" charset="0"/>
                                      <a:cs typeface="Cambria Math" charset="0"/>
                                    </a:rPr>
                                  </m:ctrlPr>
                                </m:sSubPr>
                                <m:e>
                                  <m:r>
                                    <a:rPr kumimoji="1" lang="zh-CN" altLang="en-US" i="1">
                                      <a:latin typeface="Cambria Math" charset="0"/>
                                      <a:ea typeface="Cambria Math" charset="0"/>
                                      <a:cs typeface="Cambria Math" charset="0"/>
                                    </a:rPr>
                                    <m:t>𝜇</m:t>
                                  </m:r>
                                </m:e>
                                <m:sub>
                                  <m:r>
                                    <a:rPr kumimoji="1" lang="en-US" altLang="zh-CN" i="1">
                                      <a:latin typeface="Cambria Math" charset="0"/>
                                      <a:ea typeface="Cambria Math" charset="0"/>
                                      <a:cs typeface="Cambria Math" charset="0"/>
                                    </a:rPr>
                                    <m:t>𝑏</m:t>
                                  </m:r>
                                </m:sub>
                              </m:sSub>
                              <m:r>
                                <a:rPr kumimoji="1" lang="en-US" altLang="zh-CN" b="0" i="1" smtClean="0">
                                  <a:latin typeface="Cambria Math" charset="0"/>
                                  <a:ea typeface="Cambria Math" charset="0"/>
                                  <a:cs typeface="Cambria Math" charset="0"/>
                                </a:rPr>
                                <m:t>)</m:t>
                              </m:r>
                              <m:r>
                                <a:rPr kumimoji="1" lang="en-US" altLang="zh-CN" b="0" i="1" baseline="30000" smtClean="0">
                                  <a:latin typeface="Cambria Math" charset="0"/>
                                  <a:ea typeface="Cambria Math" charset="0"/>
                                  <a:cs typeface="Cambria Math" charset="0"/>
                                </a:rPr>
                                <m:t>2</m:t>
                              </m:r>
                            </m:e>
                          </m:nary>
                        </m:num>
                        <m:den>
                          <m:r>
                            <a:rPr kumimoji="1" lang="en-US" altLang="zh-CN" i="1">
                              <a:latin typeface="Cambria Math" charset="0"/>
                              <a:ea typeface="Cambria Math" charset="0"/>
                              <a:cs typeface="Cambria Math" charset="0"/>
                            </a:rPr>
                            <m:t>𝑁</m:t>
                          </m:r>
                        </m:den>
                      </m:f>
                    </m:oMath>
                  </m:oMathPara>
                </a14:m>
                <a:endParaRPr kumimoji="1" lang="en-US" altLang="zh-CN" dirty="0"/>
              </a:p>
              <a:p>
                <a:endParaRPr kumimoji="1" lang="zh-CN" altLang="en-US" dirty="0"/>
              </a:p>
            </p:txBody>
          </p:sp>
        </mc:Choice>
        <mc:Fallback xmlns="">
          <p:sp>
            <p:nvSpPr>
              <p:cNvPr id="39" name="文本框 38">
                <a:extLst>
                  <a:ext uri="{FF2B5EF4-FFF2-40B4-BE49-F238E27FC236}">
                    <a16:creationId xmlns:a16="http://schemas.microsoft.com/office/drawing/2014/main" id="{2C2BD303-EEFC-5111-06EB-BADBF58A4036}"/>
                  </a:ext>
                </a:extLst>
              </p:cNvPr>
              <p:cNvSpPr txBox="1">
                <a:spLocks noRot="1" noChangeAspect="1" noMove="1" noResize="1" noEditPoints="1" noAdjustHandles="1" noChangeArrowheads="1" noChangeShapeType="1" noTextEdit="1"/>
              </p:cNvSpPr>
              <p:nvPr/>
            </p:nvSpPr>
            <p:spPr>
              <a:xfrm>
                <a:off x="9013250" y="4799114"/>
                <a:ext cx="2020168" cy="1403718"/>
              </a:xfrm>
              <a:prstGeom prst="rect">
                <a:avLst/>
              </a:prstGeom>
              <a:blipFill>
                <a:blip r:embed="rId5"/>
                <a:stretch>
                  <a:fillRect t="-31250" b="-8929"/>
                </a:stretch>
              </a:blipFill>
            </p:spPr>
            <p:txBody>
              <a:bodyPr/>
              <a:lstStyle/>
              <a:p>
                <a:r>
                  <a:rPr lang="zh-CN" altLang="en-US">
                    <a:noFill/>
                  </a:rPr>
                  <a:t> </a:t>
                </a:r>
              </a:p>
            </p:txBody>
          </p:sp>
        </mc:Fallback>
      </mc:AlternateContent>
      <p:sp>
        <p:nvSpPr>
          <p:cNvPr id="40" name="圆角矩形 39">
            <a:extLst>
              <a:ext uri="{FF2B5EF4-FFF2-40B4-BE49-F238E27FC236}">
                <a16:creationId xmlns:a16="http://schemas.microsoft.com/office/drawing/2014/main" id="{DA2A82FE-C623-6F41-AE40-DCA3380EFBA0}"/>
              </a:ext>
            </a:extLst>
          </p:cNvPr>
          <p:cNvSpPr/>
          <p:nvPr/>
        </p:nvSpPr>
        <p:spPr>
          <a:xfrm>
            <a:off x="7368520" y="3390113"/>
            <a:ext cx="865415" cy="612323"/>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BN</a:t>
            </a:r>
            <a:endParaRPr kumimoji="1" lang="zh-CN" altLang="en-US"/>
          </a:p>
        </p:txBody>
      </p:sp>
      <p:cxnSp>
        <p:nvCxnSpPr>
          <p:cNvPr id="41" name="直线箭头连接符 40">
            <a:extLst>
              <a:ext uri="{FF2B5EF4-FFF2-40B4-BE49-F238E27FC236}">
                <a16:creationId xmlns:a16="http://schemas.microsoft.com/office/drawing/2014/main" id="{14C6005E-73DC-7A6C-7E7C-F611F7DF7B9F}"/>
              </a:ext>
            </a:extLst>
          </p:cNvPr>
          <p:cNvCxnSpPr/>
          <p:nvPr/>
        </p:nvCxnSpPr>
        <p:spPr>
          <a:xfrm>
            <a:off x="8376438" y="5179907"/>
            <a:ext cx="5932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EE7FE08-6D79-7775-B7EE-B94E81AD3483}"/>
                  </a:ext>
                </a:extLst>
              </p:cNvPr>
              <p:cNvSpPr txBox="1"/>
              <p:nvPr/>
            </p:nvSpPr>
            <p:spPr>
              <a:xfrm>
                <a:off x="8771910" y="3435690"/>
                <a:ext cx="1930337"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𝑥</m:t>
                          </m:r>
                          <m:r>
                            <a:rPr kumimoji="1" lang="en-US" altLang="zh-CN" b="0" i="1" smtClean="0">
                              <a:latin typeface="Cambria Math" charset="0"/>
                            </a:rPr>
                            <m:t>′</m:t>
                          </m:r>
                        </m:e>
                        <m:sub>
                          <m:r>
                            <a:rPr kumimoji="1" lang="en-US" altLang="zh-CN" b="0" i="1" smtClean="0">
                              <a:latin typeface="Cambria Math" charset="0"/>
                            </a:rPr>
                            <m:t>𝑖</m:t>
                          </m:r>
                        </m:sub>
                      </m:sSub>
                      <m:r>
                        <a:rPr kumimoji="1" lang="en-US" altLang="zh-CN" b="0" i="1" smtClean="0">
                          <a:latin typeface="Cambria Math" charset="0"/>
                        </a:rPr>
                        <m:t>=</m:t>
                      </m:r>
                      <m:r>
                        <a:rPr kumimoji="1" lang="en-US" altLang="zh-CN" b="0" i="1" smtClean="0">
                          <a:latin typeface="Cambria Math" charset="0"/>
                          <a:ea typeface="Cambria Math" charset="0"/>
                          <a:cs typeface="Cambria Math" charset="0"/>
                        </a:rPr>
                        <m:t>𝛼</m:t>
                      </m:r>
                      <m:f>
                        <m:fPr>
                          <m:ctrlPr>
                            <a:rPr kumimoji="1" lang="en-US" altLang="zh-CN" b="0" i="1" smtClean="0">
                              <a:latin typeface="Cambria Math" panose="02040503050406030204" pitchFamily="18" charset="0"/>
                            </a:rPr>
                          </m:ctrlPr>
                        </m:fPr>
                        <m:num>
                          <m:sSub>
                            <m:sSubPr>
                              <m:ctrlPr>
                                <a:rPr kumimoji="1" lang="en-US" altLang="zh-CN" b="0" i="1" smtClean="0">
                                  <a:latin typeface="Cambria Math" panose="02040503050406030204" pitchFamily="18" charset="0"/>
                                </a:rPr>
                              </m:ctrlPr>
                            </m:sSubPr>
                            <m:e>
                              <m:r>
                                <a:rPr kumimoji="1" lang="en-US" altLang="zh-CN" b="0" i="1" smtClean="0">
                                  <a:latin typeface="Cambria Math" charset="0"/>
                                </a:rPr>
                                <m:t>𝑥</m:t>
                              </m:r>
                            </m:e>
                            <m:sub>
                              <m:r>
                                <a:rPr kumimoji="1" lang="en-US" altLang="zh-CN" b="0" i="1" smtClean="0">
                                  <a:latin typeface="Cambria Math" charset="0"/>
                                </a:rPr>
                                <m:t>𝑖</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ea typeface="Cambria Math" charset="0"/>
                                  <a:cs typeface="Cambria Math" charset="0"/>
                                </a:rPr>
                                <m:t>𝜇</m:t>
                              </m:r>
                            </m:e>
                            <m:sub>
                              <m:r>
                                <a:rPr kumimoji="1" lang="en-US" altLang="zh-CN" b="0" i="1" smtClean="0">
                                  <a:latin typeface="Cambria Math" charset="0"/>
                                </a:rPr>
                                <m:t>𝑏</m:t>
                              </m:r>
                            </m:sub>
                          </m:sSub>
                        </m:num>
                        <m:den>
                          <m:sSub>
                            <m:sSubPr>
                              <m:ctrlPr>
                                <a:rPr kumimoji="1" lang="en-US" altLang="zh-CN" b="0" i="1" smtClean="0">
                                  <a:latin typeface="Cambria Math" panose="02040503050406030204" pitchFamily="18" charset="0"/>
                                </a:rPr>
                              </m:ctrlPr>
                            </m:sSubPr>
                            <m:e>
                              <m:r>
                                <a:rPr kumimoji="1" lang="en-US" altLang="zh-CN" b="0" i="1" smtClean="0">
                                  <a:latin typeface="Cambria Math" charset="0"/>
                                  <a:ea typeface="Cambria Math" charset="0"/>
                                  <a:cs typeface="Cambria Math" charset="0"/>
                                </a:rPr>
                                <m:t>𝜎</m:t>
                              </m:r>
                            </m:e>
                            <m:sub>
                              <m:r>
                                <a:rPr kumimoji="1" lang="en-US" altLang="zh-CN" b="0" i="1" smtClean="0">
                                  <a:latin typeface="Cambria Math" charset="0"/>
                                </a:rPr>
                                <m:t>𝑏</m:t>
                              </m:r>
                            </m:sub>
                          </m:sSub>
                        </m:den>
                      </m:f>
                      <m:r>
                        <a:rPr kumimoji="1" lang="en-US" altLang="zh-CN" b="0" i="1" smtClean="0">
                          <a:latin typeface="Cambria Math" charset="0"/>
                        </a:rPr>
                        <m:t>+</m:t>
                      </m:r>
                      <m:r>
                        <a:rPr kumimoji="1" lang="en-US" altLang="zh-CN" b="0" i="1" smtClean="0">
                          <a:latin typeface="Cambria Math" charset="0"/>
                          <a:ea typeface="Cambria Math" charset="0"/>
                          <a:cs typeface="Cambria Math" charset="0"/>
                        </a:rPr>
                        <m:t>𝛽</m:t>
                      </m:r>
                    </m:oMath>
                  </m:oMathPara>
                </a14:m>
                <a:endParaRPr kumimoji="1" lang="zh-CN" altLang="en-US" dirty="0"/>
              </a:p>
            </p:txBody>
          </p:sp>
        </mc:Choice>
        <mc:Fallback xmlns="">
          <p:sp>
            <p:nvSpPr>
              <p:cNvPr id="42" name="文本框 41">
                <a:extLst>
                  <a:ext uri="{FF2B5EF4-FFF2-40B4-BE49-F238E27FC236}">
                    <a16:creationId xmlns:a16="http://schemas.microsoft.com/office/drawing/2014/main" id="{0EE7FE08-6D79-7775-B7EE-B94E81AD3483}"/>
                  </a:ext>
                </a:extLst>
              </p:cNvPr>
              <p:cNvSpPr txBox="1">
                <a:spLocks noRot="1" noChangeAspect="1" noMove="1" noResize="1" noEditPoints="1" noAdjustHandles="1" noChangeArrowheads="1" noChangeShapeType="1" noTextEdit="1"/>
              </p:cNvSpPr>
              <p:nvPr/>
            </p:nvSpPr>
            <p:spPr>
              <a:xfrm>
                <a:off x="8771910" y="3435690"/>
                <a:ext cx="1930337" cy="521168"/>
              </a:xfrm>
              <a:prstGeom prst="rect">
                <a:avLst/>
              </a:prstGeom>
              <a:blipFill>
                <a:blip r:embed="rId6"/>
                <a:stretch>
                  <a:fillRect l="-2614" t="-2381" r="-3922" b="-9524"/>
                </a:stretch>
              </a:blipFill>
            </p:spPr>
            <p:txBody>
              <a:bodyPr/>
              <a:lstStyle/>
              <a:p>
                <a:r>
                  <a:rPr lang="zh-CN" altLang="en-US">
                    <a:noFill/>
                  </a:rPr>
                  <a:t> </a:t>
                </a:r>
              </a:p>
            </p:txBody>
          </p:sp>
        </mc:Fallback>
      </mc:AlternateContent>
      <p:sp>
        <p:nvSpPr>
          <p:cNvPr id="43" name="矩形 42">
            <a:extLst>
              <a:ext uri="{FF2B5EF4-FFF2-40B4-BE49-F238E27FC236}">
                <a16:creationId xmlns:a16="http://schemas.microsoft.com/office/drawing/2014/main" id="{47811190-66D6-8630-4795-5B1E4784D821}"/>
              </a:ext>
            </a:extLst>
          </p:cNvPr>
          <p:cNvSpPr/>
          <p:nvPr/>
        </p:nvSpPr>
        <p:spPr>
          <a:xfrm>
            <a:off x="996042" y="6427242"/>
            <a:ext cx="7942984" cy="369332"/>
          </a:xfrm>
          <a:prstGeom prst="rect">
            <a:avLst/>
          </a:prstGeom>
        </p:spPr>
        <p:txBody>
          <a:bodyPr wrap="square">
            <a:spAutoFit/>
          </a:bodyPr>
          <a:lstStyle/>
          <a:p>
            <a:r>
              <a:rPr lang="zh-CN" altLang="en-US" dirty="0"/>
              <a:t>http://jiangqh.info/Batch-Normalization%E8%AF%A6%E8%A7%A3/</a:t>
            </a:r>
          </a:p>
        </p:txBody>
      </p:sp>
    </p:spTree>
    <p:extLst>
      <p:ext uri="{BB962C8B-B14F-4D97-AF65-F5344CB8AC3E}">
        <p14:creationId xmlns:p14="http://schemas.microsoft.com/office/powerpoint/2010/main" val="2481347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Practical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Tricks</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Adam</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Optimizer</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6" name="直线箭头连接符 5">
            <a:extLst>
              <a:ext uri="{FF2B5EF4-FFF2-40B4-BE49-F238E27FC236}">
                <a16:creationId xmlns:a16="http://schemas.microsoft.com/office/drawing/2014/main" id="{E4EDBCEA-8B36-C77E-3A88-D055CD9070D8}"/>
              </a:ext>
            </a:extLst>
          </p:cNvPr>
          <p:cNvCxnSpPr/>
          <p:nvPr/>
        </p:nvCxnSpPr>
        <p:spPr>
          <a:xfrm>
            <a:off x="3783412" y="5422004"/>
            <a:ext cx="580617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8D6F11C4-224C-2DE7-4450-75BF2AFCA517}"/>
              </a:ext>
            </a:extLst>
          </p:cNvPr>
          <p:cNvCxnSpPr/>
          <p:nvPr/>
        </p:nvCxnSpPr>
        <p:spPr>
          <a:xfrm flipV="1">
            <a:off x="3783412" y="1161383"/>
            <a:ext cx="0" cy="426062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CFE8095-FA61-0CA2-BB0F-C287B67D73F3}"/>
              </a:ext>
            </a:extLst>
          </p:cNvPr>
          <p:cNvSpPr txBox="1"/>
          <p:nvPr/>
        </p:nvSpPr>
        <p:spPr>
          <a:xfrm>
            <a:off x="9589583" y="5422004"/>
            <a:ext cx="669471" cy="369332"/>
          </a:xfrm>
          <a:prstGeom prst="rect">
            <a:avLst/>
          </a:prstGeom>
          <a:noFill/>
        </p:spPr>
        <p:txBody>
          <a:bodyPr wrap="square" rtlCol="0">
            <a:spAutoFit/>
          </a:bodyPr>
          <a:lstStyle/>
          <a:p>
            <a:r>
              <a:rPr kumimoji="1" lang="en-US" altLang="zh-CN"/>
              <a:t>w</a:t>
            </a:r>
            <a:r>
              <a:rPr kumimoji="1" lang="en-US" altLang="zh-CN" baseline="-25000"/>
              <a:t>1</a:t>
            </a:r>
            <a:endParaRPr kumimoji="1" lang="zh-CN" altLang="en-US" baseline="-25000" dirty="0"/>
          </a:p>
        </p:txBody>
      </p:sp>
      <p:sp>
        <p:nvSpPr>
          <p:cNvPr id="13" name="文本框 12">
            <a:extLst>
              <a:ext uri="{FF2B5EF4-FFF2-40B4-BE49-F238E27FC236}">
                <a16:creationId xmlns:a16="http://schemas.microsoft.com/office/drawing/2014/main" id="{CE355E70-6022-ADE1-6A61-E630251F7288}"/>
              </a:ext>
            </a:extLst>
          </p:cNvPr>
          <p:cNvSpPr txBox="1"/>
          <p:nvPr/>
        </p:nvSpPr>
        <p:spPr>
          <a:xfrm>
            <a:off x="3113941" y="1161382"/>
            <a:ext cx="669471" cy="369332"/>
          </a:xfrm>
          <a:prstGeom prst="rect">
            <a:avLst/>
          </a:prstGeom>
          <a:noFill/>
        </p:spPr>
        <p:txBody>
          <a:bodyPr wrap="square" rtlCol="0">
            <a:spAutoFit/>
          </a:bodyPr>
          <a:lstStyle/>
          <a:p>
            <a:r>
              <a:rPr kumimoji="1" lang="en-US" altLang="zh-CN" dirty="0"/>
              <a:t>w</a:t>
            </a:r>
            <a:r>
              <a:rPr kumimoji="1" lang="en-US" altLang="zh-CN" baseline="-25000" dirty="0"/>
              <a:t>2</a:t>
            </a:r>
            <a:endParaRPr kumimoji="1" lang="zh-CN" altLang="en-US" baseline="-25000" dirty="0"/>
          </a:p>
        </p:txBody>
      </p:sp>
      <p:sp>
        <p:nvSpPr>
          <p:cNvPr id="44" name="椭圆 43">
            <a:extLst>
              <a:ext uri="{FF2B5EF4-FFF2-40B4-BE49-F238E27FC236}">
                <a16:creationId xmlns:a16="http://schemas.microsoft.com/office/drawing/2014/main" id="{261A2FBA-2EA4-6E5E-146D-E6CF3BC5C6A3}"/>
              </a:ext>
            </a:extLst>
          </p:cNvPr>
          <p:cNvSpPr/>
          <p:nvPr/>
        </p:nvSpPr>
        <p:spPr>
          <a:xfrm>
            <a:off x="4671957" y="1805327"/>
            <a:ext cx="3663041" cy="324734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A84E2F3D-4100-AD52-E780-7791D2BF7C24}"/>
              </a:ext>
            </a:extLst>
          </p:cNvPr>
          <p:cNvSpPr/>
          <p:nvPr/>
        </p:nvSpPr>
        <p:spPr>
          <a:xfrm>
            <a:off x="5493826" y="2594543"/>
            <a:ext cx="2525485" cy="200297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ABA99F0C-7BFA-29C9-A977-7E34AE352FBC}"/>
              </a:ext>
            </a:extLst>
          </p:cNvPr>
          <p:cNvSpPr/>
          <p:nvPr/>
        </p:nvSpPr>
        <p:spPr>
          <a:xfrm>
            <a:off x="5858498" y="3204143"/>
            <a:ext cx="1850572" cy="12300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984D3A4B-A69F-80F2-2833-AB36800B62DA}"/>
              </a:ext>
            </a:extLst>
          </p:cNvPr>
          <p:cNvSpPr/>
          <p:nvPr/>
        </p:nvSpPr>
        <p:spPr>
          <a:xfrm>
            <a:off x="6400063" y="3446351"/>
            <a:ext cx="1148443" cy="82187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8" name="直线箭头连接符 47">
            <a:extLst>
              <a:ext uri="{FF2B5EF4-FFF2-40B4-BE49-F238E27FC236}">
                <a16:creationId xmlns:a16="http://schemas.microsoft.com/office/drawing/2014/main" id="{014334A8-7F57-3CBA-C507-B53C57F37014}"/>
              </a:ext>
            </a:extLst>
          </p:cNvPr>
          <p:cNvCxnSpPr/>
          <p:nvPr/>
        </p:nvCxnSpPr>
        <p:spPr>
          <a:xfrm>
            <a:off x="5637381" y="2594543"/>
            <a:ext cx="392573" cy="480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F8AF912-4138-C752-0A95-6B5B63381BF1}"/>
                  </a:ext>
                </a:extLst>
              </p:cNvPr>
              <p:cNvSpPr txBox="1"/>
              <p:nvPr/>
            </p:nvSpPr>
            <p:spPr>
              <a:xfrm>
                <a:off x="9223542" y="1515175"/>
                <a:ext cx="2104166" cy="537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𝑊</m:t>
                          </m:r>
                        </m:e>
                        <m:sub>
                          <m:r>
                            <a:rPr kumimoji="1" lang="en-US" altLang="zh-CN" b="0" i="1" smtClean="0">
                              <a:latin typeface="Cambria Math" charset="0"/>
                            </a:rPr>
                            <m:t>𝑡</m:t>
                          </m:r>
                          <m:r>
                            <a:rPr kumimoji="1" lang="en-US" altLang="zh-CN" b="0" i="1" smtClean="0">
                              <a:latin typeface="Cambria Math" charset="0"/>
                            </a:rPr>
                            <m:t>+1</m:t>
                          </m:r>
                        </m:sub>
                      </m:sSub>
                      <m:r>
                        <a:rPr kumimoji="1" lang="en-US" altLang="zh-CN" b="0" i="1" smtClean="0">
                          <a:latin typeface="Cambria Math" charset="0"/>
                        </a:rPr>
                        <m:t>=</m:t>
                      </m:r>
                      <m:sSub>
                        <m:sSubPr>
                          <m:ctrlPr>
                            <a:rPr kumimoji="1" lang="en-US" altLang="zh-CN" i="1">
                              <a:latin typeface="Cambria Math" panose="02040503050406030204" pitchFamily="18" charset="0"/>
                            </a:rPr>
                          </m:ctrlPr>
                        </m:sSubPr>
                        <m:e>
                          <m:r>
                            <a:rPr kumimoji="1" lang="en-US" altLang="zh-CN" i="1">
                              <a:latin typeface="Cambria Math" charset="0"/>
                            </a:rPr>
                            <m:t>𝑊</m:t>
                          </m:r>
                        </m:e>
                        <m:sub>
                          <m:r>
                            <a:rPr kumimoji="1" lang="en-US" altLang="zh-CN" i="1">
                              <a:latin typeface="Cambria Math" charset="0"/>
                            </a:rPr>
                            <m:t>𝑡</m:t>
                          </m:r>
                        </m:sub>
                      </m:sSub>
                      <m:r>
                        <a:rPr kumimoji="1" lang="en-US" altLang="zh-CN" b="0" i="1" smtClean="0">
                          <a:latin typeface="Cambria Math" charset="0"/>
                        </a:rPr>
                        <m:t>−</m:t>
                      </m:r>
                      <m:f>
                        <m:fPr>
                          <m:ctrlPr>
                            <a:rPr kumimoji="1" lang="en-US" altLang="zh-CN" b="0" i="1" smtClean="0">
                              <a:latin typeface="Cambria Math" panose="02040503050406030204" pitchFamily="18" charset="0"/>
                            </a:rPr>
                          </m:ctrlPr>
                        </m:fPr>
                        <m:num>
                          <m:r>
                            <a:rPr kumimoji="1" lang="en-US" altLang="zh-CN" i="1">
                              <a:latin typeface="Cambria Math" charset="0"/>
                              <a:ea typeface="Cambria Math" charset="0"/>
                              <a:cs typeface="Cambria Math" charset="0"/>
                            </a:rPr>
                            <m:t>𝛼</m:t>
                          </m:r>
                        </m:num>
                        <m:den>
                          <m:rad>
                            <m:radPr>
                              <m:degHide m:val="on"/>
                              <m:ctrlPr>
                                <a:rPr kumimoji="1" lang="en-US" altLang="zh-CN" b="0" i="1" smtClean="0">
                                  <a:latin typeface="Cambria Math" panose="02040503050406030204" pitchFamily="18" charset="0"/>
                                </a:rPr>
                              </m:ctrlPr>
                            </m:radPr>
                            <m:deg/>
                            <m:e>
                              <m:sSub>
                                <m:sSubPr>
                                  <m:ctrlPr>
                                    <a:rPr kumimoji="1" lang="en-US" altLang="zh-CN" b="0" i="1" smtClean="0">
                                      <a:latin typeface="Cambria Math" panose="02040503050406030204" pitchFamily="18" charset="0"/>
                                    </a:rPr>
                                  </m:ctrlPr>
                                </m:sSubPr>
                                <m:e>
                                  <m:r>
                                    <a:rPr kumimoji="1" lang="en-US" altLang="zh-CN" b="0" i="1" smtClean="0">
                                      <a:latin typeface="Cambria Math" charset="0"/>
                                    </a:rPr>
                                    <m:t>𝑣</m:t>
                                  </m:r>
                                </m:e>
                                <m:sub>
                                  <m:r>
                                    <a:rPr kumimoji="1" lang="en-US" altLang="zh-CN" b="0" i="1" smtClean="0">
                                      <a:latin typeface="Cambria Math" charset="0"/>
                                    </a:rPr>
                                    <m:t>𝑡</m:t>
                                  </m:r>
                                </m:sub>
                              </m:sSub>
                            </m:e>
                          </m:rad>
                        </m:den>
                      </m:f>
                      <m:sSub>
                        <m:sSubPr>
                          <m:ctrlPr>
                            <a:rPr kumimoji="1" lang="en-US" altLang="zh-CN" b="0" i="1" smtClean="0">
                              <a:latin typeface="Cambria Math" panose="02040503050406030204" pitchFamily="18" charset="0"/>
                            </a:rPr>
                          </m:ctrlPr>
                        </m:sSubPr>
                        <m:e>
                          <m:r>
                            <a:rPr kumimoji="1" lang="en-US" altLang="zh-CN" b="0" i="1" smtClean="0">
                              <a:latin typeface="Cambria Math" charset="0"/>
                            </a:rPr>
                            <m:t>𝑚</m:t>
                          </m:r>
                        </m:e>
                        <m:sub>
                          <m:r>
                            <a:rPr kumimoji="1" lang="en-US" altLang="zh-CN" b="0" i="1" smtClean="0">
                              <a:latin typeface="Cambria Math" charset="0"/>
                            </a:rPr>
                            <m:t>𝑡</m:t>
                          </m:r>
                        </m:sub>
                      </m:sSub>
                    </m:oMath>
                  </m:oMathPara>
                </a14:m>
                <a:endParaRPr kumimoji="1" lang="zh-CN" altLang="en-US" dirty="0"/>
              </a:p>
            </p:txBody>
          </p:sp>
        </mc:Choice>
        <mc:Fallback xmlns="">
          <p:sp>
            <p:nvSpPr>
              <p:cNvPr id="49" name="文本框 48">
                <a:extLst>
                  <a:ext uri="{FF2B5EF4-FFF2-40B4-BE49-F238E27FC236}">
                    <a16:creationId xmlns:a16="http://schemas.microsoft.com/office/drawing/2014/main" id="{CF8AF912-4138-C752-0A95-6B5B63381BF1}"/>
                  </a:ext>
                </a:extLst>
              </p:cNvPr>
              <p:cNvSpPr txBox="1">
                <a:spLocks noRot="1" noChangeAspect="1" noMove="1" noResize="1" noEditPoints="1" noAdjustHandles="1" noChangeArrowheads="1" noChangeShapeType="1" noTextEdit="1"/>
              </p:cNvSpPr>
              <p:nvPr/>
            </p:nvSpPr>
            <p:spPr>
              <a:xfrm>
                <a:off x="9223542" y="1515175"/>
                <a:ext cx="2104166" cy="537135"/>
              </a:xfrm>
              <a:prstGeom prst="rect">
                <a:avLst/>
              </a:prstGeom>
              <a:blipFill>
                <a:blip r:embed="rId4"/>
                <a:stretch>
                  <a:fillRect l="-1807" b="-69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DCEE593-349C-706D-2D18-7F1EB9808B1B}"/>
                  </a:ext>
                </a:extLst>
              </p:cNvPr>
              <p:cNvSpPr/>
              <p:nvPr/>
            </p:nvSpPr>
            <p:spPr>
              <a:xfrm>
                <a:off x="5637381" y="2169013"/>
                <a:ext cx="919932" cy="6301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kumimoji="1" lang="en-US" altLang="zh-CN" i="1" smtClean="0">
                              <a:latin typeface="Cambria Math" panose="02040503050406030204" pitchFamily="18" charset="0"/>
                            </a:rPr>
                          </m:ctrlPr>
                        </m:fPr>
                        <m:num>
                          <m:r>
                            <a:rPr kumimoji="1" lang="en-US" altLang="zh-CN" i="1">
                              <a:latin typeface="Cambria Math" charset="0"/>
                              <a:ea typeface="Cambria Math" charset="0"/>
                              <a:cs typeface="Cambria Math" charset="0"/>
                            </a:rPr>
                            <m:t>𝛼</m:t>
                          </m:r>
                        </m:num>
                        <m:den>
                          <m:rad>
                            <m:radPr>
                              <m:degHide m:val="on"/>
                              <m:ctrlPr>
                                <a:rPr kumimoji="1" lang="en-US" altLang="zh-CN" i="1">
                                  <a:latin typeface="Cambria Math" panose="02040503050406030204" pitchFamily="18" charset="0"/>
                                </a:rPr>
                              </m:ctrlPr>
                            </m:radPr>
                            <m:deg/>
                            <m:e>
                              <m:sSub>
                                <m:sSubPr>
                                  <m:ctrlPr>
                                    <a:rPr kumimoji="1" lang="en-US" altLang="zh-CN" i="1" smtClean="0">
                                      <a:latin typeface="Cambria Math" panose="02040503050406030204" pitchFamily="18" charset="0"/>
                                    </a:rPr>
                                  </m:ctrlPr>
                                </m:sSubPr>
                                <m:e>
                                  <m:r>
                                    <a:rPr kumimoji="1" lang="en-US" altLang="zh-CN" b="0" i="1" smtClean="0">
                                      <a:latin typeface="Cambria Math" charset="0"/>
                                    </a:rPr>
                                    <m:t>𝑣</m:t>
                                  </m:r>
                                </m:e>
                                <m:sub>
                                  <m:r>
                                    <a:rPr kumimoji="1" lang="en-US" altLang="zh-CN" b="0" i="1" smtClean="0">
                                      <a:latin typeface="Cambria Math" charset="0"/>
                                    </a:rPr>
                                    <m:t>𝑡</m:t>
                                  </m:r>
                                </m:sub>
                              </m:sSub>
                            </m:e>
                          </m:rad>
                        </m:den>
                      </m:f>
                      <m:sSub>
                        <m:sSubPr>
                          <m:ctrlPr>
                            <a:rPr kumimoji="1" lang="en-US" altLang="zh-CN" i="1">
                              <a:latin typeface="Cambria Math" panose="02040503050406030204" pitchFamily="18" charset="0"/>
                            </a:rPr>
                          </m:ctrlPr>
                        </m:sSubPr>
                        <m:e>
                          <m:r>
                            <a:rPr kumimoji="1" lang="en-US" altLang="zh-CN" b="0" i="1" smtClean="0">
                              <a:latin typeface="Cambria Math" charset="0"/>
                            </a:rPr>
                            <m:t>𝑚</m:t>
                          </m:r>
                        </m:e>
                        <m:sub>
                          <m:r>
                            <a:rPr kumimoji="1" lang="en-US" altLang="zh-CN" i="1">
                              <a:latin typeface="Cambria Math" charset="0"/>
                            </a:rPr>
                            <m:t>𝑡</m:t>
                          </m:r>
                        </m:sub>
                      </m:sSub>
                    </m:oMath>
                  </m:oMathPara>
                </a14:m>
                <a:endParaRPr lang="zh-CN" altLang="en-US" dirty="0"/>
              </a:p>
            </p:txBody>
          </p:sp>
        </mc:Choice>
        <mc:Fallback xmlns="">
          <p:sp>
            <p:nvSpPr>
              <p:cNvPr id="50" name="矩形 49">
                <a:extLst>
                  <a:ext uri="{FF2B5EF4-FFF2-40B4-BE49-F238E27FC236}">
                    <a16:creationId xmlns:a16="http://schemas.microsoft.com/office/drawing/2014/main" id="{8DCEE593-349C-706D-2D18-7F1EB9808B1B}"/>
                  </a:ext>
                </a:extLst>
              </p:cNvPr>
              <p:cNvSpPr>
                <a:spLocks noRot="1" noChangeAspect="1" noMove="1" noResize="1" noEditPoints="1" noAdjustHandles="1" noChangeArrowheads="1" noChangeShapeType="1" noTextEdit="1"/>
              </p:cNvSpPr>
              <p:nvPr/>
            </p:nvSpPr>
            <p:spPr>
              <a:xfrm>
                <a:off x="5637381" y="2169013"/>
                <a:ext cx="919932" cy="630173"/>
              </a:xfrm>
              <a:prstGeom prst="rect">
                <a:avLst/>
              </a:prstGeom>
              <a:blipFill>
                <a:blip r:embed="rId5"/>
                <a:stretch>
                  <a:fillRect/>
                </a:stretch>
              </a:blipFill>
            </p:spPr>
            <p:txBody>
              <a:bodyPr/>
              <a:lstStyle/>
              <a:p>
                <a:r>
                  <a:rPr lang="zh-CN" altLang="en-US">
                    <a:noFill/>
                  </a:rPr>
                  <a:t> </a:t>
                </a:r>
              </a:p>
            </p:txBody>
          </p:sp>
        </mc:Fallback>
      </mc:AlternateContent>
      <p:cxnSp>
        <p:nvCxnSpPr>
          <p:cNvPr id="51" name="直线箭头连接符 50">
            <a:extLst>
              <a:ext uri="{FF2B5EF4-FFF2-40B4-BE49-F238E27FC236}">
                <a16:creationId xmlns:a16="http://schemas.microsoft.com/office/drawing/2014/main" id="{A28F7E4F-DDBF-53CE-FF0A-08749B982CCC}"/>
              </a:ext>
            </a:extLst>
          </p:cNvPr>
          <p:cNvCxnSpPr>
            <a:endCxn id="46" idx="1"/>
          </p:cNvCxnSpPr>
          <p:nvPr/>
        </p:nvCxnSpPr>
        <p:spPr>
          <a:xfrm>
            <a:off x="6029954" y="3075001"/>
            <a:ext cx="99554" cy="3092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BAF776A9-CD11-9019-FFB1-5AAF191A0741}"/>
              </a:ext>
            </a:extLst>
          </p:cNvPr>
          <p:cNvCxnSpPr>
            <a:stCxn id="46" idx="1"/>
          </p:cNvCxnSpPr>
          <p:nvPr/>
        </p:nvCxnSpPr>
        <p:spPr>
          <a:xfrm>
            <a:off x="6129508" y="3384285"/>
            <a:ext cx="223389" cy="223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0A64AD8A-9CD0-A36D-5D8A-E58B4C829B7A}"/>
              </a:ext>
            </a:extLst>
          </p:cNvPr>
          <p:cNvSpPr/>
          <p:nvPr/>
        </p:nvSpPr>
        <p:spPr>
          <a:xfrm>
            <a:off x="0" y="2215014"/>
            <a:ext cx="3120743" cy="2031325"/>
          </a:xfrm>
          <a:prstGeom prst="rect">
            <a:avLst/>
          </a:prstGeom>
        </p:spPr>
        <p:txBody>
          <a:bodyPr wrap="square">
            <a:spAutoFit/>
          </a:bodyPr>
          <a:lstStyle/>
          <a:p>
            <a:pPr marL="742950" lvl="1" indent="-285750">
              <a:buFont typeface="Arial" charset="0"/>
              <a:buChar char="•"/>
            </a:pPr>
            <a:r>
              <a:rPr kumimoji="1" lang="zh-CN" altLang="en-US" dirty="0">
                <a:latin typeface="Weibei SC" charset="-122"/>
                <a:ea typeface="Weibei SC" charset="-122"/>
                <a:cs typeface="Weibei SC" charset="-122"/>
              </a:rPr>
              <a:t>学习率可以调节</a:t>
            </a:r>
          </a:p>
          <a:p>
            <a:pPr marL="742950" lvl="1" indent="-285750">
              <a:buFont typeface="Arial" charset="0"/>
              <a:buChar char="•"/>
            </a:pPr>
            <a:r>
              <a:rPr kumimoji="1" lang="zh-CN" altLang="en-US" dirty="0">
                <a:latin typeface="Weibei SC" charset="-122"/>
                <a:ea typeface="Weibei SC" charset="-122"/>
                <a:cs typeface="Weibei SC" charset="-122"/>
              </a:rPr>
              <a:t>学习率越来越小</a:t>
            </a:r>
          </a:p>
          <a:p>
            <a:pPr marL="742950" lvl="1" indent="-285750">
              <a:buFont typeface="Arial" charset="0"/>
              <a:buChar char="•"/>
            </a:pPr>
            <a:r>
              <a:rPr kumimoji="1" lang="zh-CN" altLang="en-US" dirty="0">
                <a:latin typeface="Weibei SC" charset="-122"/>
                <a:ea typeface="Weibei SC" charset="-122"/>
                <a:cs typeface="Weibei SC" charset="-122"/>
              </a:rPr>
              <a:t>学习率有惯性</a:t>
            </a:r>
          </a:p>
          <a:p>
            <a:pPr marL="742950" lvl="1" indent="-285750">
              <a:buFont typeface="Arial" charset="0"/>
              <a:buChar char="•"/>
            </a:pPr>
            <a:r>
              <a:rPr kumimoji="1" lang="zh-CN" altLang="en-US" dirty="0">
                <a:latin typeface="Weibei SC" charset="-122"/>
                <a:ea typeface="Weibei SC" charset="-122"/>
                <a:cs typeface="Weibei SC" charset="-122"/>
              </a:rPr>
              <a:t>利用历史梯度信息</a:t>
            </a:r>
            <a:endParaRPr kumimoji="1" lang="en-US" altLang="zh-CN" dirty="0">
              <a:latin typeface="Weibei SC" charset="-122"/>
              <a:ea typeface="Weibei SC" charset="-122"/>
              <a:cs typeface="Weibei SC" charset="-122"/>
            </a:endParaRPr>
          </a:p>
          <a:p>
            <a:pPr marL="742950" lvl="1" indent="-285750">
              <a:buFont typeface="Arial" charset="0"/>
              <a:buChar char="•"/>
            </a:pPr>
            <a:r>
              <a:rPr kumimoji="1" lang="zh-CN" altLang="en-US" dirty="0">
                <a:latin typeface="Weibei SC" charset="-122"/>
                <a:ea typeface="Weibei SC" charset="-122"/>
                <a:cs typeface="Weibei SC" charset="-122"/>
              </a:rPr>
              <a:t>越老的梯度信息影响越小</a:t>
            </a:r>
            <a:endParaRPr kumimoji="1" lang="en-US" altLang="zh-CN" dirty="0">
              <a:latin typeface="Weibei SC" charset="-122"/>
              <a:ea typeface="Weibei SC" charset="-122"/>
              <a:cs typeface="Weibei SC" charset="-122"/>
            </a:endParaRPr>
          </a:p>
          <a:p>
            <a:pPr marL="742950" lvl="1" indent="-285750">
              <a:buFont typeface="Arial" charset="0"/>
              <a:buChar char="•"/>
            </a:pPr>
            <a:r>
              <a:rPr kumimoji="1" lang="zh-CN" altLang="en-US" dirty="0">
                <a:latin typeface="Weibei SC" charset="-122"/>
                <a:ea typeface="Weibei SC" charset="-122"/>
                <a:cs typeface="Weibei SC" charset="-122"/>
              </a:rPr>
              <a:t>梯度调整值有惯性</a:t>
            </a:r>
            <a:endParaRPr kumimoji="1" lang="en-US" altLang="zh-CN" dirty="0">
              <a:latin typeface="Weibei SC" charset="-122"/>
              <a:ea typeface="Weibei SC" charset="-122"/>
              <a:cs typeface="Weibei SC" charset="-122"/>
            </a:endParaRPr>
          </a:p>
        </p:txBody>
      </p:sp>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32F3CF5E-50C5-7C6B-BD01-FC219F0503DA}"/>
                  </a:ext>
                </a:extLst>
              </p:cNvPr>
              <p:cNvSpPr/>
              <p:nvPr/>
            </p:nvSpPr>
            <p:spPr>
              <a:xfrm>
                <a:off x="9181614" y="4081672"/>
                <a:ext cx="1485407" cy="666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charset="0"/>
                            </a:rPr>
                            <m:t>𝑔</m:t>
                          </m:r>
                        </m:e>
                        <m:sub>
                          <m:r>
                            <a:rPr kumimoji="1" lang="en-US" altLang="zh-CN" i="1">
                              <a:latin typeface="Cambria Math" charset="0"/>
                            </a:rPr>
                            <m:t>𝑡</m:t>
                          </m:r>
                        </m:sub>
                      </m:sSub>
                      <m:r>
                        <a:rPr kumimoji="1" lang="en-US" altLang="zh-CN" b="0" i="1" smtClean="0">
                          <a:latin typeface="Cambria Math" charset="0"/>
                        </a:rPr>
                        <m:t>=</m:t>
                      </m:r>
                      <m:f>
                        <m:fPr>
                          <m:ctrlPr>
                            <a:rPr kumimoji="1" lang="en-US" altLang="zh-CN" i="1">
                              <a:latin typeface="Cambria Math" panose="02040503050406030204" pitchFamily="18" charset="0"/>
                              <a:ea typeface="Cambria Math" charset="0"/>
                              <a:cs typeface="Cambria Math" charset="0"/>
                            </a:rPr>
                          </m:ctrlPr>
                        </m:fPr>
                        <m:num>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𝐿</m:t>
                          </m:r>
                          <m:r>
                            <a:rPr kumimoji="1" lang="en-US" altLang="zh-CN" i="1">
                              <a:latin typeface="Cambria Math" charset="0"/>
                              <a:ea typeface="Cambria Math" charset="0"/>
                              <a:cs typeface="Cambria Math" charset="0"/>
                            </a:rPr>
                            <m:t>(</m:t>
                          </m:r>
                          <m:sSub>
                            <m:sSubPr>
                              <m:ctrlPr>
                                <a:rPr kumimoji="1" lang="en-US" altLang="zh-CN" i="1">
                                  <a:latin typeface="Cambria Math" panose="02040503050406030204" pitchFamily="18" charset="0"/>
                                  <a:ea typeface="Cambria Math" charset="0"/>
                                  <a:cs typeface="Cambria Math" charset="0"/>
                                </a:rPr>
                              </m:ctrlPr>
                            </m:sSubPr>
                            <m:e>
                              <m:r>
                                <a:rPr kumimoji="1" lang="en-US" altLang="zh-CN" i="1">
                                  <a:latin typeface="Cambria Math" charset="0"/>
                                  <a:ea typeface="Cambria Math" charset="0"/>
                                  <a:cs typeface="Cambria Math" charset="0"/>
                                </a:rPr>
                                <m:t>𝑊</m:t>
                              </m:r>
                            </m:e>
                            <m:sub>
                              <m:r>
                                <a:rPr kumimoji="1" lang="en-US" altLang="zh-CN" i="1">
                                  <a:latin typeface="Cambria Math" charset="0"/>
                                  <a:ea typeface="Cambria Math" charset="0"/>
                                  <a:cs typeface="Cambria Math" charset="0"/>
                                </a:rPr>
                                <m:t>𝑡</m:t>
                              </m:r>
                            </m:sub>
                          </m:sSub>
                          <m:r>
                            <a:rPr kumimoji="1" lang="en-US" altLang="zh-CN" i="1">
                              <a:latin typeface="Cambria Math" charset="0"/>
                              <a:ea typeface="Cambria Math" charset="0"/>
                              <a:cs typeface="Cambria Math" charset="0"/>
                            </a:rPr>
                            <m:t>)</m:t>
                          </m:r>
                        </m:num>
                        <m:den>
                          <m:r>
                            <a:rPr kumimoji="1" lang="en-US" altLang="zh-CN" i="1">
                              <a:latin typeface="Cambria Math" charset="0"/>
                              <a:ea typeface="Cambria Math" charset="0"/>
                              <a:cs typeface="Cambria Math" charset="0"/>
                            </a:rPr>
                            <m:t>𝜕</m:t>
                          </m:r>
                          <m:sSub>
                            <m:sSubPr>
                              <m:ctrlPr>
                                <a:rPr kumimoji="1" lang="en-US" altLang="zh-CN" i="1">
                                  <a:latin typeface="Cambria Math" panose="02040503050406030204" pitchFamily="18" charset="0"/>
                                  <a:ea typeface="Cambria Math" charset="0"/>
                                  <a:cs typeface="Cambria Math" charset="0"/>
                                </a:rPr>
                              </m:ctrlPr>
                            </m:sSubPr>
                            <m:e>
                              <m:r>
                                <a:rPr kumimoji="1" lang="en-US" altLang="zh-CN" i="1">
                                  <a:latin typeface="Cambria Math" charset="0"/>
                                  <a:ea typeface="Cambria Math" charset="0"/>
                                  <a:cs typeface="Cambria Math" charset="0"/>
                                </a:rPr>
                                <m:t>𝑊</m:t>
                              </m:r>
                            </m:e>
                            <m:sub>
                              <m:r>
                                <a:rPr kumimoji="1" lang="en-US" altLang="zh-CN" i="1">
                                  <a:latin typeface="Cambria Math" charset="0"/>
                                  <a:ea typeface="Cambria Math" charset="0"/>
                                  <a:cs typeface="Cambria Math" charset="0"/>
                                </a:rPr>
                                <m:t>𝑡</m:t>
                              </m:r>
                            </m:sub>
                          </m:sSub>
                        </m:den>
                      </m:f>
                    </m:oMath>
                  </m:oMathPara>
                </a14:m>
                <a:endParaRPr lang="zh-CN" altLang="en-US" dirty="0"/>
              </a:p>
            </p:txBody>
          </p:sp>
        </mc:Choice>
        <mc:Fallback xmlns="">
          <p:sp>
            <p:nvSpPr>
              <p:cNvPr id="54" name="矩形 53">
                <a:extLst>
                  <a:ext uri="{FF2B5EF4-FFF2-40B4-BE49-F238E27FC236}">
                    <a16:creationId xmlns:a16="http://schemas.microsoft.com/office/drawing/2014/main" id="{32F3CF5E-50C5-7C6B-BD01-FC219F0503DA}"/>
                  </a:ext>
                </a:extLst>
              </p:cNvPr>
              <p:cNvSpPr>
                <a:spLocks noRot="1" noChangeAspect="1" noMove="1" noResize="1" noEditPoints="1" noAdjustHandles="1" noChangeArrowheads="1" noChangeShapeType="1" noTextEdit="1"/>
              </p:cNvSpPr>
              <p:nvPr/>
            </p:nvSpPr>
            <p:spPr>
              <a:xfrm>
                <a:off x="9181614" y="4081672"/>
                <a:ext cx="1485407" cy="666721"/>
              </a:xfrm>
              <a:prstGeom prst="rect">
                <a:avLst/>
              </a:prstGeom>
              <a:blipFill>
                <a:blip r:embed="rId6"/>
                <a:stretch>
                  <a:fillRect/>
                </a:stretch>
              </a:blipFill>
            </p:spPr>
            <p:txBody>
              <a:bodyPr/>
              <a:lstStyle/>
              <a:p>
                <a:r>
                  <a:rPr lang="zh-CN" altLang="en-US">
                    <a:noFill/>
                  </a:rPr>
                  <a:t> </a:t>
                </a:r>
              </a:p>
            </p:txBody>
          </p:sp>
        </mc:Fallback>
      </mc:AlternateContent>
      <p:cxnSp>
        <p:nvCxnSpPr>
          <p:cNvPr id="55" name="直线箭头连接符 54">
            <a:extLst>
              <a:ext uri="{FF2B5EF4-FFF2-40B4-BE49-F238E27FC236}">
                <a16:creationId xmlns:a16="http://schemas.microsoft.com/office/drawing/2014/main" id="{7064E43A-3992-BDC3-D299-BF059AA3E80F}"/>
              </a:ext>
            </a:extLst>
          </p:cNvPr>
          <p:cNvCxnSpPr/>
          <p:nvPr/>
        </p:nvCxnSpPr>
        <p:spPr>
          <a:xfrm>
            <a:off x="6331232" y="3583353"/>
            <a:ext cx="121219" cy="1066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BDF97158-2BF0-4903-1D0B-AD2A3227AEA1}"/>
              </a:ext>
            </a:extLst>
          </p:cNvPr>
          <p:cNvCxnSpPr/>
          <p:nvPr/>
        </p:nvCxnSpPr>
        <p:spPr>
          <a:xfrm>
            <a:off x="6452344" y="3689973"/>
            <a:ext cx="331440" cy="127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F769CD4B-B35C-BB34-0CB1-055BB9EDEEDB}"/>
                  </a:ext>
                </a:extLst>
              </p:cNvPr>
              <p:cNvSpPr/>
              <p:nvPr/>
            </p:nvSpPr>
            <p:spPr>
              <a:xfrm>
                <a:off x="9181368" y="3156355"/>
                <a:ext cx="3010632" cy="740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𝑚</m:t>
                          </m:r>
                        </m:e>
                        <m:sub>
                          <m:r>
                            <a:rPr kumimoji="1" lang="en-US" altLang="zh-CN" b="0" i="1" smtClean="0">
                              <a:latin typeface="Cambria Math" charset="0"/>
                            </a:rPr>
                            <m:t>𝑡</m:t>
                          </m:r>
                        </m:sub>
                      </m:sSub>
                      <m:r>
                        <a:rPr kumimoji="1" lang="en-US" altLang="zh-CN" b="0" i="1" smtClean="0">
                          <a:latin typeface="Cambria Math" charset="0"/>
                        </a:rPr>
                        <m:t>=</m:t>
                      </m:r>
                      <m:f>
                        <m:fPr>
                          <m:ctrlPr>
                            <a:rPr kumimoji="1" lang="en-US" altLang="zh-CN" b="0" i="1" smtClean="0">
                              <a:latin typeface="Cambria Math" panose="02040503050406030204" pitchFamily="18" charset="0"/>
                            </a:rPr>
                          </m:ctrlPr>
                        </m:fPr>
                        <m:num>
                          <m:sSub>
                            <m:sSubPr>
                              <m:ctrlPr>
                                <a:rPr kumimoji="1" lang="en-US" altLang="zh-CN" b="0" i="1" smtClean="0">
                                  <a:latin typeface="Cambria Math" panose="02040503050406030204" pitchFamily="18" charset="0"/>
                                </a:rPr>
                              </m:ctrlPr>
                            </m:sSubPr>
                            <m:e>
                              <m:r>
                                <a:rPr kumimoji="1" lang="en-US" altLang="zh-CN" i="1">
                                  <a:latin typeface="Cambria Math" charset="0"/>
                                  <a:ea typeface="Cambria Math" charset="0"/>
                                  <a:cs typeface="Cambria Math" charset="0"/>
                                </a:rPr>
                                <m:t>𝛽</m:t>
                              </m:r>
                            </m:e>
                            <m:sub>
                              <m:r>
                                <a:rPr kumimoji="1" lang="en-US" altLang="zh-CN" b="0" i="1" smtClean="0">
                                  <a:latin typeface="Cambria Math" charset="0"/>
                                </a:rPr>
                                <m:t>1</m:t>
                              </m:r>
                            </m:sub>
                          </m:sSub>
                          <m:sSub>
                            <m:sSubPr>
                              <m:ctrlPr>
                                <a:rPr kumimoji="1" lang="en-US" altLang="zh-CN" i="1">
                                  <a:latin typeface="Cambria Math" panose="02040503050406030204" pitchFamily="18" charset="0"/>
                                </a:rPr>
                              </m:ctrlPr>
                            </m:sSubPr>
                            <m:e>
                              <m:r>
                                <a:rPr kumimoji="1" lang="en-US" altLang="zh-CN" b="0" i="1" smtClean="0">
                                  <a:latin typeface="Cambria Math" charset="0"/>
                                </a:rPr>
                                <m:t>𝑚</m:t>
                              </m:r>
                            </m:e>
                            <m:sub>
                              <m:r>
                                <a:rPr kumimoji="1" lang="en-US" altLang="zh-CN" i="1">
                                  <a:latin typeface="Cambria Math" charset="0"/>
                                </a:rPr>
                                <m:t>𝑡</m:t>
                              </m:r>
                              <m:r>
                                <a:rPr kumimoji="1" lang="en-US" altLang="zh-CN" i="1">
                                  <a:latin typeface="Cambria Math" charset="0"/>
                                </a:rPr>
                                <m:t>−1</m:t>
                              </m:r>
                            </m:sub>
                          </m:sSub>
                          <m:r>
                            <a:rPr kumimoji="1" lang="en-US" altLang="zh-CN" i="1">
                              <a:latin typeface="Cambria Math" charset="0"/>
                            </a:rPr>
                            <m:t>+(1−</m:t>
                          </m:r>
                          <m:sSub>
                            <m:sSubPr>
                              <m:ctrlPr>
                                <a:rPr kumimoji="1" lang="en-US" altLang="zh-CN" i="1">
                                  <a:latin typeface="Cambria Math" panose="02040503050406030204" pitchFamily="18" charset="0"/>
                                </a:rPr>
                              </m:ctrlPr>
                            </m:sSubPr>
                            <m:e>
                              <m:r>
                                <a:rPr kumimoji="1" lang="en-US" altLang="zh-CN" i="1">
                                  <a:latin typeface="Cambria Math" charset="0"/>
                                  <a:ea typeface="Cambria Math" charset="0"/>
                                  <a:cs typeface="Cambria Math" charset="0"/>
                                </a:rPr>
                                <m:t>𝛽</m:t>
                              </m:r>
                            </m:e>
                            <m:sub>
                              <m:r>
                                <a:rPr kumimoji="1" lang="en-US" altLang="zh-CN" b="0" i="1" smtClean="0">
                                  <a:latin typeface="Cambria Math" charset="0"/>
                                </a:rPr>
                                <m:t>1</m:t>
                              </m:r>
                            </m:sub>
                          </m:sSub>
                          <m:r>
                            <a:rPr kumimoji="1" lang="en-US" altLang="zh-CN" i="1">
                              <a:latin typeface="Cambria Math" charset="0"/>
                              <a:ea typeface="Cambria Math" charset="0"/>
                              <a:cs typeface="Cambria Math" charset="0"/>
                            </a:rPr>
                            <m:t>)</m:t>
                          </m:r>
                          <m:sSubSup>
                            <m:sSubSupPr>
                              <m:ctrlPr>
                                <a:rPr kumimoji="1" lang="en-US" altLang="zh-CN" i="1">
                                  <a:latin typeface="Cambria Math" panose="02040503050406030204" pitchFamily="18" charset="0"/>
                                  <a:ea typeface="Cambria Math" charset="0"/>
                                  <a:cs typeface="Cambria Math" charset="0"/>
                                </a:rPr>
                              </m:ctrlPr>
                            </m:sSubSupPr>
                            <m:e>
                              <m:r>
                                <a:rPr kumimoji="1" lang="en-US" altLang="zh-CN" i="1">
                                  <a:latin typeface="Cambria Math" charset="0"/>
                                  <a:ea typeface="Cambria Math" charset="0"/>
                                  <a:cs typeface="Cambria Math" charset="0"/>
                                </a:rPr>
                                <m:t>𝑔</m:t>
                              </m:r>
                            </m:e>
                            <m:sub>
                              <m:r>
                                <a:rPr kumimoji="1" lang="en-US" altLang="zh-CN" i="1">
                                  <a:latin typeface="Cambria Math" charset="0"/>
                                  <a:ea typeface="Cambria Math" charset="0"/>
                                  <a:cs typeface="Cambria Math" charset="0"/>
                                </a:rPr>
                                <m:t>𝑡</m:t>
                              </m:r>
                            </m:sub>
                            <m:sup/>
                          </m:sSubSup>
                          <m:r>
                            <m:rPr>
                              <m:nor/>
                            </m:rPr>
                            <a:rPr lang="zh-CN" altLang="en-US" dirty="0"/>
                            <m:t> </m:t>
                          </m:r>
                        </m:num>
                        <m:den>
                          <m:r>
                            <a:rPr kumimoji="1" lang="en-US" altLang="zh-CN" b="0" i="1" smtClean="0">
                              <a:latin typeface="Cambria Math" charset="0"/>
                            </a:rPr>
                            <m:t>1−</m:t>
                          </m:r>
                          <m:sSubSup>
                            <m:sSubSupPr>
                              <m:ctrlPr>
                                <a:rPr kumimoji="1" lang="en-US" altLang="zh-CN" b="0" i="1" smtClean="0">
                                  <a:latin typeface="Cambria Math" panose="02040503050406030204" pitchFamily="18" charset="0"/>
                                </a:rPr>
                              </m:ctrlPr>
                            </m:sSubSupPr>
                            <m:e>
                              <m:r>
                                <a:rPr kumimoji="1" lang="en-US" altLang="zh-CN" i="1">
                                  <a:latin typeface="Cambria Math" charset="0"/>
                                  <a:ea typeface="Cambria Math" charset="0"/>
                                  <a:cs typeface="Cambria Math" charset="0"/>
                                </a:rPr>
                                <m:t>𝛽</m:t>
                              </m:r>
                            </m:e>
                            <m:sub>
                              <m:r>
                                <a:rPr kumimoji="1" lang="en-US" altLang="zh-CN" b="0" i="1" smtClean="0">
                                  <a:latin typeface="Cambria Math" charset="0"/>
                                </a:rPr>
                                <m:t>1</m:t>
                              </m:r>
                            </m:sub>
                            <m:sup>
                              <m:r>
                                <a:rPr kumimoji="1" lang="en-US" altLang="zh-CN" b="0" i="1" smtClean="0">
                                  <a:latin typeface="Cambria Math" charset="0"/>
                                </a:rPr>
                                <m:t>𝑡</m:t>
                              </m:r>
                            </m:sup>
                          </m:sSubSup>
                        </m:den>
                      </m:f>
                    </m:oMath>
                  </m:oMathPara>
                </a14:m>
                <a:endParaRPr lang="zh-CN" altLang="en-US" dirty="0"/>
              </a:p>
            </p:txBody>
          </p:sp>
        </mc:Choice>
        <mc:Fallback xmlns="">
          <p:sp>
            <p:nvSpPr>
              <p:cNvPr id="57" name="矩形 56">
                <a:extLst>
                  <a:ext uri="{FF2B5EF4-FFF2-40B4-BE49-F238E27FC236}">
                    <a16:creationId xmlns:a16="http://schemas.microsoft.com/office/drawing/2014/main" id="{F769CD4B-B35C-BB34-0CB1-055BB9EDEEDB}"/>
                  </a:ext>
                </a:extLst>
              </p:cNvPr>
              <p:cNvSpPr>
                <a:spLocks noRot="1" noChangeAspect="1" noMove="1" noResize="1" noEditPoints="1" noAdjustHandles="1" noChangeArrowheads="1" noChangeShapeType="1" noTextEdit="1"/>
              </p:cNvSpPr>
              <p:nvPr/>
            </p:nvSpPr>
            <p:spPr>
              <a:xfrm>
                <a:off x="9181368" y="3156355"/>
                <a:ext cx="3010632" cy="740652"/>
              </a:xfrm>
              <a:prstGeom prst="rect">
                <a:avLst/>
              </a:prstGeom>
              <a:blipFill>
                <a:blip r:embed="rId7"/>
                <a:stretch>
                  <a:fillRect b="-6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561DE563-E3E1-C28C-1F53-082391EC11F5}"/>
                  </a:ext>
                </a:extLst>
              </p:cNvPr>
              <p:cNvSpPr/>
              <p:nvPr/>
            </p:nvSpPr>
            <p:spPr>
              <a:xfrm>
                <a:off x="9181368" y="2317646"/>
                <a:ext cx="2821221" cy="716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𝑣</m:t>
                          </m:r>
                        </m:e>
                        <m:sub>
                          <m:r>
                            <a:rPr kumimoji="1" lang="en-US" altLang="zh-CN" b="0" i="1" smtClean="0">
                              <a:latin typeface="Cambria Math" charset="0"/>
                            </a:rPr>
                            <m:t>𝑡</m:t>
                          </m:r>
                        </m:sub>
                      </m:sSub>
                      <m:r>
                        <a:rPr kumimoji="1" lang="en-US" altLang="zh-CN" b="0" i="1" smtClean="0">
                          <a:latin typeface="Cambria Math" charset="0"/>
                        </a:rPr>
                        <m:t>=</m:t>
                      </m:r>
                      <m:f>
                        <m:fPr>
                          <m:ctrlPr>
                            <a:rPr kumimoji="1" lang="en-US" altLang="zh-CN" b="0" i="1" smtClean="0">
                              <a:latin typeface="Cambria Math" panose="02040503050406030204" pitchFamily="18" charset="0"/>
                            </a:rPr>
                          </m:ctrlPr>
                        </m:fPr>
                        <m:num>
                          <m:sSub>
                            <m:sSubPr>
                              <m:ctrlPr>
                                <a:rPr kumimoji="1" lang="en-US" altLang="zh-CN" b="0" i="1" smtClean="0">
                                  <a:latin typeface="Cambria Math" panose="02040503050406030204" pitchFamily="18" charset="0"/>
                                </a:rPr>
                              </m:ctrlPr>
                            </m:sSubPr>
                            <m:e>
                              <m:r>
                                <a:rPr kumimoji="1" lang="en-US" altLang="zh-CN" i="1">
                                  <a:latin typeface="Cambria Math" charset="0"/>
                                  <a:ea typeface="Cambria Math" charset="0"/>
                                  <a:cs typeface="Cambria Math" charset="0"/>
                                </a:rPr>
                                <m:t>𝛽</m:t>
                              </m:r>
                            </m:e>
                            <m:sub>
                              <m:r>
                                <a:rPr kumimoji="1" lang="en-US" altLang="zh-CN" b="0" i="1" smtClean="0">
                                  <a:latin typeface="Cambria Math" charset="0"/>
                                </a:rPr>
                                <m:t>2</m:t>
                              </m:r>
                            </m:sub>
                          </m:sSub>
                          <m:sSub>
                            <m:sSubPr>
                              <m:ctrlPr>
                                <a:rPr kumimoji="1" lang="en-US" altLang="zh-CN" i="1">
                                  <a:latin typeface="Cambria Math" panose="02040503050406030204" pitchFamily="18" charset="0"/>
                                </a:rPr>
                              </m:ctrlPr>
                            </m:sSubPr>
                            <m:e>
                              <m:r>
                                <a:rPr kumimoji="1" lang="en-US" altLang="zh-CN" i="1">
                                  <a:latin typeface="Cambria Math" charset="0"/>
                                </a:rPr>
                                <m:t>𝑣</m:t>
                              </m:r>
                            </m:e>
                            <m:sub>
                              <m:r>
                                <a:rPr kumimoji="1" lang="en-US" altLang="zh-CN" i="1">
                                  <a:latin typeface="Cambria Math" charset="0"/>
                                </a:rPr>
                                <m:t>𝑡</m:t>
                              </m:r>
                              <m:r>
                                <a:rPr kumimoji="1" lang="en-US" altLang="zh-CN" i="1">
                                  <a:latin typeface="Cambria Math" charset="0"/>
                                </a:rPr>
                                <m:t>−1</m:t>
                              </m:r>
                            </m:sub>
                          </m:sSub>
                          <m:r>
                            <a:rPr kumimoji="1" lang="en-US" altLang="zh-CN" i="1">
                              <a:latin typeface="Cambria Math" charset="0"/>
                            </a:rPr>
                            <m:t>+(1−</m:t>
                          </m:r>
                          <m:sSub>
                            <m:sSubPr>
                              <m:ctrlPr>
                                <a:rPr kumimoji="1" lang="en-US" altLang="zh-CN" i="1">
                                  <a:latin typeface="Cambria Math" panose="02040503050406030204" pitchFamily="18" charset="0"/>
                                </a:rPr>
                              </m:ctrlPr>
                            </m:sSubPr>
                            <m:e>
                              <m:r>
                                <a:rPr kumimoji="1" lang="en-US" altLang="zh-CN" i="1">
                                  <a:latin typeface="Cambria Math" charset="0"/>
                                  <a:ea typeface="Cambria Math" charset="0"/>
                                  <a:cs typeface="Cambria Math" charset="0"/>
                                </a:rPr>
                                <m:t>𝛽</m:t>
                              </m:r>
                            </m:e>
                            <m:sub>
                              <m:r>
                                <a:rPr kumimoji="1" lang="en-US" altLang="zh-CN" i="1">
                                  <a:latin typeface="Cambria Math" charset="0"/>
                                </a:rPr>
                                <m:t>2</m:t>
                              </m:r>
                            </m:sub>
                          </m:sSub>
                          <m:r>
                            <a:rPr kumimoji="1" lang="en-US" altLang="zh-CN" i="1">
                              <a:latin typeface="Cambria Math" charset="0"/>
                              <a:ea typeface="Cambria Math" charset="0"/>
                              <a:cs typeface="Cambria Math" charset="0"/>
                            </a:rPr>
                            <m:t>)</m:t>
                          </m:r>
                          <m:sSubSup>
                            <m:sSubSupPr>
                              <m:ctrlPr>
                                <a:rPr kumimoji="1" lang="en-US" altLang="zh-CN" i="1">
                                  <a:latin typeface="Cambria Math" panose="02040503050406030204" pitchFamily="18" charset="0"/>
                                  <a:ea typeface="Cambria Math" charset="0"/>
                                  <a:cs typeface="Cambria Math" charset="0"/>
                                </a:rPr>
                              </m:ctrlPr>
                            </m:sSubSupPr>
                            <m:e>
                              <m:r>
                                <a:rPr kumimoji="1" lang="en-US" altLang="zh-CN" i="1">
                                  <a:latin typeface="Cambria Math" charset="0"/>
                                  <a:ea typeface="Cambria Math" charset="0"/>
                                  <a:cs typeface="Cambria Math" charset="0"/>
                                </a:rPr>
                                <m:t>𝑔</m:t>
                              </m:r>
                            </m:e>
                            <m:sub>
                              <m:r>
                                <a:rPr kumimoji="1" lang="en-US" altLang="zh-CN" i="1">
                                  <a:latin typeface="Cambria Math" charset="0"/>
                                  <a:ea typeface="Cambria Math" charset="0"/>
                                  <a:cs typeface="Cambria Math" charset="0"/>
                                </a:rPr>
                                <m:t>𝑡</m:t>
                              </m:r>
                            </m:sub>
                            <m:sup>
                              <m:r>
                                <a:rPr kumimoji="1" lang="en-US" altLang="zh-CN" i="1">
                                  <a:latin typeface="Cambria Math" charset="0"/>
                                  <a:ea typeface="Cambria Math" charset="0"/>
                                  <a:cs typeface="Cambria Math" charset="0"/>
                                </a:rPr>
                                <m:t>2</m:t>
                              </m:r>
                            </m:sup>
                          </m:sSubSup>
                          <m:r>
                            <m:rPr>
                              <m:nor/>
                            </m:rPr>
                            <a:rPr lang="zh-CN" altLang="en-US" dirty="0"/>
                            <m:t> </m:t>
                          </m:r>
                        </m:num>
                        <m:den>
                          <m:r>
                            <a:rPr kumimoji="1" lang="en-US" altLang="zh-CN" b="0" i="1" smtClean="0">
                              <a:latin typeface="Cambria Math" charset="0"/>
                            </a:rPr>
                            <m:t>1−</m:t>
                          </m:r>
                          <m:sSubSup>
                            <m:sSubSupPr>
                              <m:ctrlPr>
                                <a:rPr kumimoji="1" lang="en-US" altLang="zh-CN" b="0" i="1" smtClean="0">
                                  <a:latin typeface="Cambria Math" panose="02040503050406030204" pitchFamily="18" charset="0"/>
                                </a:rPr>
                              </m:ctrlPr>
                            </m:sSubSupPr>
                            <m:e>
                              <m:r>
                                <a:rPr kumimoji="1" lang="en-US" altLang="zh-CN" i="1">
                                  <a:latin typeface="Cambria Math" charset="0"/>
                                  <a:ea typeface="Cambria Math" charset="0"/>
                                  <a:cs typeface="Cambria Math" charset="0"/>
                                </a:rPr>
                                <m:t>𝛽</m:t>
                              </m:r>
                            </m:e>
                            <m:sub>
                              <m:r>
                                <a:rPr kumimoji="1" lang="en-US" altLang="zh-CN" b="0" i="1" smtClean="0">
                                  <a:latin typeface="Cambria Math" charset="0"/>
                                </a:rPr>
                                <m:t>2</m:t>
                              </m:r>
                            </m:sub>
                            <m:sup>
                              <m:r>
                                <a:rPr kumimoji="1" lang="en-US" altLang="zh-CN" b="0" i="1" smtClean="0">
                                  <a:latin typeface="Cambria Math" charset="0"/>
                                </a:rPr>
                                <m:t>𝑡</m:t>
                              </m:r>
                            </m:sup>
                          </m:sSubSup>
                        </m:den>
                      </m:f>
                    </m:oMath>
                  </m:oMathPara>
                </a14:m>
                <a:endParaRPr lang="zh-CN" altLang="en-US" dirty="0"/>
              </a:p>
            </p:txBody>
          </p:sp>
        </mc:Choice>
        <mc:Fallback xmlns="">
          <p:sp>
            <p:nvSpPr>
              <p:cNvPr id="58" name="矩形 57">
                <a:extLst>
                  <a:ext uri="{FF2B5EF4-FFF2-40B4-BE49-F238E27FC236}">
                    <a16:creationId xmlns:a16="http://schemas.microsoft.com/office/drawing/2014/main" id="{561DE563-E3E1-C28C-1F53-082391EC11F5}"/>
                  </a:ext>
                </a:extLst>
              </p:cNvPr>
              <p:cNvSpPr>
                <a:spLocks noRot="1" noChangeAspect="1" noMove="1" noResize="1" noEditPoints="1" noAdjustHandles="1" noChangeArrowheads="1" noChangeShapeType="1" noTextEdit="1"/>
              </p:cNvSpPr>
              <p:nvPr/>
            </p:nvSpPr>
            <p:spPr>
              <a:xfrm>
                <a:off x="9181368" y="2317646"/>
                <a:ext cx="2821221" cy="716158"/>
              </a:xfrm>
              <a:prstGeom prst="rect">
                <a:avLst/>
              </a:prstGeom>
              <a:blipFill>
                <a:blip r:embed="rId8"/>
                <a:stretch>
                  <a:fillRect t="-1724" b="-3448"/>
                </a:stretch>
              </a:blipFill>
            </p:spPr>
            <p:txBody>
              <a:bodyPr/>
              <a:lstStyle/>
              <a:p>
                <a:r>
                  <a:rPr lang="zh-CN" altLang="en-US">
                    <a:noFill/>
                  </a:rPr>
                  <a:t> </a:t>
                </a:r>
              </a:p>
            </p:txBody>
          </p:sp>
        </mc:Fallback>
      </mc:AlternateContent>
      <p:sp>
        <p:nvSpPr>
          <p:cNvPr id="59" name="矩形 58">
            <a:extLst>
              <a:ext uri="{FF2B5EF4-FFF2-40B4-BE49-F238E27FC236}">
                <a16:creationId xmlns:a16="http://schemas.microsoft.com/office/drawing/2014/main" id="{627F3BF1-12A4-C628-488F-8A30EDCE7B34}"/>
              </a:ext>
            </a:extLst>
          </p:cNvPr>
          <p:cNvSpPr/>
          <p:nvPr/>
        </p:nvSpPr>
        <p:spPr>
          <a:xfrm>
            <a:off x="574304" y="6326769"/>
            <a:ext cx="3681905" cy="369332"/>
          </a:xfrm>
          <a:prstGeom prst="rect">
            <a:avLst/>
          </a:prstGeom>
        </p:spPr>
        <p:txBody>
          <a:bodyPr wrap="none">
            <a:spAutoFit/>
          </a:bodyPr>
          <a:lstStyle/>
          <a:p>
            <a:r>
              <a:rPr lang="en" altLang="zh-CN" dirty="0">
                <a:hlinkClick r:id="rId9"/>
              </a:rPr>
              <a:t>https://arxiv.org/pdf/1609.04747.pdf</a:t>
            </a:r>
            <a:endParaRPr lang="zh-CN" altLang="en-US" dirty="0"/>
          </a:p>
        </p:txBody>
      </p:sp>
    </p:spTree>
    <p:extLst>
      <p:ext uri="{BB962C8B-B14F-4D97-AF65-F5344CB8AC3E}">
        <p14:creationId xmlns:p14="http://schemas.microsoft.com/office/powerpoint/2010/main" val="1238716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Practical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Tricks</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Leaky</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err="1">
                <a:solidFill>
                  <a:srgbClr val="C00000"/>
                </a:solidFill>
                <a:latin typeface="微软雅黑" panose="020B0503020204020204" pitchFamily="34" charset="-122"/>
                <a:ea typeface="微软雅黑" panose="020B0503020204020204" pitchFamily="34" charset="-122"/>
              </a:rPr>
              <a:t>ReLU</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内容占位符 2">
            <a:extLst>
              <a:ext uri="{FF2B5EF4-FFF2-40B4-BE49-F238E27FC236}">
                <a16:creationId xmlns:a16="http://schemas.microsoft.com/office/drawing/2014/main" id="{1907E8DA-7A09-5DD8-5815-E43476F1CAA1}"/>
              </a:ext>
            </a:extLst>
          </p:cNvPr>
          <p:cNvSpPr txBox="1">
            <a:spLocks/>
          </p:cNvSpPr>
          <p:nvPr/>
        </p:nvSpPr>
        <p:spPr>
          <a:xfrm>
            <a:off x="9004967" y="2070865"/>
            <a:ext cx="2974494" cy="21375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err="1">
                <a:latin typeface="Weibei SC" charset="-122"/>
                <a:ea typeface="Weibei SC" charset="-122"/>
                <a:cs typeface="Weibei SC" charset="-122"/>
              </a:rPr>
              <a:t>ReLU</a:t>
            </a:r>
            <a:r>
              <a:rPr kumimoji="1" lang="zh-CN" altLang="en-US" sz="2000" dirty="0">
                <a:latin typeface="Weibei SC" charset="-122"/>
                <a:ea typeface="Weibei SC" charset="-122"/>
                <a:cs typeface="Weibei SC" charset="-122"/>
              </a:rPr>
              <a:t>的问题：</a:t>
            </a:r>
            <a:r>
              <a:rPr kumimoji="1" lang="zh-CN" altLang="en-US" sz="1800" dirty="0">
                <a:latin typeface="Weibei SC" charset="-122"/>
                <a:ea typeface="Weibei SC" charset="-122"/>
                <a:cs typeface="Weibei SC" charset="-122"/>
              </a:rPr>
              <a:t>神经元坏死（</a:t>
            </a:r>
            <a:r>
              <a:rPr kumimoji="1" lang="en-US" altLang="zh-CN" sz="1800" dirty="0">
                <a:latin typeface="Weibei SC" charset="-122"/>
                <a:ea typeface="Weibei SC" charset="-122"/>
                <a:cs typeface="Weibei SC" charset="-122"/>
              </a:rPr>
              <a:t>dead</a:t>
            </a:r>
            <a:r>
              <a:rPr kumimoji="1" lang="zh-CN" altLang="en-US" sz="1800" dirty="0">
                <a:latin typeface="Weibei SC" charset="-122"/>
                <a:ea typeface="Weibei SC" charset="-122"/>
                <a:cs typeface="Weibei SC" charset="-122"/>
              </a:rPr>
              <a:t> </a:t>
            </a:r>
            <a:r>
              <a:rPr kumimoji="1" lang="en-US" altLang="zh-CN" sz="1800" dirty="0" err="1">
                <a:latin typeface="Weibei SC" charset="-122"/>
                <a:ea typeface="Weibei SC" charset="-122"/>
                <a:cs typeface="Weibei SC" charset="-122"/>
              </a:rPr>
              <a:t>ReLU</a:t>
            </a:r>
            <a:r>
              <a:rPr kumimoji="1" lang="zh-CN" altLang="en-US" sz="1800" dirty="0">
                <a:latin typeface="Weibei SC" charset="-122"/>
                <a:ea typeface="Weibei SC" charset="-122"/>
                <a:cs typeface="Weibei SC" charset="-122"/>
              </a:rPr>
              <a:t> </a:t>
            </a:r>
            <a:r>
              <a:rPr kumimoji="1" lang="en-US" altLang="zh-CN" sz="1800" dirty="0">
                <a:latin typeface="Weibei SC" charset="-122"/>
                <a:ea typeface="Weibei SC" charset="-122"/>
                <a:cs typeface="Weibei SC" charset="-122"/>
              </a:rPr>
              <a:t>problem</a:t>
            </a:r>
            <a:r>
              <a:rPr kumimoji="1" lang="zh-CN" altLang="en-US" sz="1800" dirty="0">
                <a:latin typeface="Weibei SC" charset="-122"/>
                <a:ea typeface="Weibei SC" charset="-122"/>
                <a:cs typeface="Weibei SC" charset="-122"/>
              </a:rPr>
              <a:t>）</a:t>
            </a:r>
          </a:p>
          <a:p>
            <a:pPr lvl="1"/>
            <a:endParaRPr kumimoji="1" lang="en-US" altLang="zh-CN" sz="1800" dirty="0">
              <a:latin typeface="Weibei SC" charset="-122"/>
              <a:ea typeface="Weibei SC" charset="-122"/>
              <a:cs typeface="Weibei SC" charset="-122"/>
            </a:endParaRPr>
          </a:p>
          <a:p>
            <a:pPr lvl="1"/>
            <a:endParaRPr kumimoji="1" lang="zh-CN" altLang="en-US" sz="1800" dirty="0">
              <a:latin typeface="Weibei SC" charset="-122"/>
              <a:ea typeface="Weibei SC" charset="-122"/>
              <a:cs typeface="Weibei SC" charset="-122"/>
            </a:endParaRPr>
          </a:p>
        </p:txBody>
      </p:sp>
      <p:pic>
        <p:nvPicPr>
          <p:cNvPr id="3" name="图片 2">
            <a:extLst>
              <a:ext uri="{FF2B5EF4-FFF2-40B4-BE49-F238E27FC236}">
                <a16:creationId xmlns:a16="http://schemas.microsoft.com/office/drawing/2014/main" id="{C5CEC781-FF6F-2C55-32C6-7C580D8FFBBB}"/>
              </a:ext>
            </a:extLst>
          </p:cNvPr>
          <p:cNvPicPr>
            <a:picLocks noChangeAspect="1"/>
          </p:cNvPicPr>
          <p:nvPr/>
        </p:nvPicPr>
        <p:blipFill>
          <a:blip r:embed="rId4"/>
          <a:stretch>
            <a:fillRect/>
          </a:stretch>
        </p:blipFill>
        <p:spPr>
          <a:xfrm>
            <a:off x="1699786" y="1052021"/>
            <a:ext cx="6903837" cy="2186215"/>
          </a:xfrm>
          <a:prstGeom prst="rect">
            <a:avLst/>
          </a:prstGeom>
        </p:spPr>
      </p:pic>
      <p:pic>
        <p:nvPicPr>
          <p:cNvPr id="4" name="图片 3">
            <a:extLst>
              <a:ext uri="{FF2B5EF4-FFF2-40B4-BE49-F238E27FC236}">
                <a16:creationId xmlns:a16="http://schemas.microsoft.com/office/drawing/2014/main" id="{9426CB40-9961-51FE-37E4-E91AE18E0754}"/>
              </a:ext>
            </a:extLst>
          </p:cNvPr>
          <p:cNvPicPr>
            <a:picLocks noChangeAspect="1"/>
          </p:cNvPicPr>
          <p:nvPr/>
        </p:nvPicPr>
        <p:blipFill>
          <a:blip r:embed="rId5"/>
          <a:stretch>
            <a:fillRect/>
          </a:stretch>
        </p:blipFill>
        <p:spPr>
          <a:xfrm>
            <a:off x="1699786" y="3708693"/>
            <a:ext cx="6903837" cy="2335798"/>
          </a:xfrm>
          <a:prstGeom prst="rect">
            <a:avLst/>
          </a:prstGeom>
        </p:spPr>
      </p:pic>
      <p:sp>
        <p:nvSpPr>
          <p:cNvPr id="5" name="文本框 4">
            <a:extLst>
              <a:ext uri="{FF2B5EF4-FFF2-40B4-BE49-F238E27FC236}">
                <a16:creationId xmlns:a16="http://schemas.microsoft.com/office/drawing/2014/main" id="{DB2B24FD-3B0C-A257-1B68-AA379B709DF1}"/>
              </a:ext>
            </a:extLst>
          </p:cNvPr>
          <p:cNvSpPr txBox="1"/>
          <p:nvPr/>
        </p:nvSpPr>
        <p:spPr>
          <a:xfrm>
            <a:off x="584136" y="1886199"/>
            <a:ext cx="2596243" cy="369332"/>
          </a:xfrm>
          <a:prstGeom prst="rect">
            <a:avLst/>
          </a:prstGeom>
          <a:noFill/>
        </p:spPr>
        <p:txBody>
          <a:bodyPr wrap="square" rtlCol="0">
            <a:spAutoFit/>
          </a:bodyPr>
          <a:lstStyle/>
          <a:p>
            <a:r>
              <a:rPr kumimoji="1" lang="en-US" altLang="zh-CN" dirty="0" err="1"/>
              <a:t>ReLU</a:t>
            </a:r>
            <a:r>
              <a:rPr kumimoji="1" lang="en-US" altLang="zh-CN" dirty="0"/>
              <a:t>(x)=max(0,x)</a:t>
            </a:r>
            <a:endParaRPr kumimoji="1" lang="zh-CN" altLang="en-US" dirty="0"/>
          </a:p>
        </p:txBody>
      </p:sp>
      <p:sp>
        <p:nvSpPr>
          <p:cNvPr id="14" name="文本框 13">
            <a:extLst>
              <a:ext uri="{FF2B5EF4-FFF2-40B4-BE49-F238E27FC236}">
                <a16:creationId xmlns:a16="http://schemas.microsoft.com/office/drawing/2014/main" id="{FA08FCD4-520F-70B1-53FF-DD22F5A6E258}"/>
              </a:ext>
            </a:extLst>
          </p:cNvPr>
          <p:cNvSpPr txBox="1"/>
          <p:nvPr/>
        </p:nvSpPr>
        <p:spPr>
          <a:xfrm>
            <a:off x="8596120" y="4888736"/>
            <a:ext cx="2906486" cy="369332"/>
          </a:xfrm>
          <a:prstGeom prst="rect">
            <a:avLst/>
          </a:prstGeom>
          <a:noFill/>
        </p:spPr>
        <p:txBody>
          <a:bodyPr wrap="square" rtlCol="0">
            <a:spAutoFit/>
          </a:bodyPr>
          <a:lstStyle/>
          <a:p>
            <a:r>
              <a:rPr kumimoji="1" lang="en-US" altLang="zh-CN" dirty="0" err="1"/>
              <a:t>LeakyReLU</a:t>
            </a:r>
            <a:r>
              <a:rPr kumimoji="1" lang="en-US" altLang="zh-CN" dirty="0"/>
              <a:t>(x)=max(</a:t>
            </a:r>
            <a:r>
              <a:rPr kumimoji="1" lang="en-US" altLang="zh-CN" dirty="0" err="1"/>
              <a:t>ax,x</a:t>
            </a:r>
            <a:r>
              <a:rPr kumimoji="1" lang="en-US" altLang="zh-CN" dirty="0"/>
              <a:t>)</a:t>
            </a:r>
            <a:endParaRPr kumimoji="1" lang="zh-CN" altLang="en-US" dirty="0"/>
          </a:p>
        </p:txBody>
      </p:sp>
    </p:spTree>
    <p:extLst>
      <p:ext uri="{BB962C8B-B14F-4D97-AF65-F5344CB8AC3E}">
        <p14:creationId xmlns:p14="http://schemas.microsoft.com/office/powerpoint/2010/main" val="588693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Practical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Tricks</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Weights</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Initialization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6" name="内容占位符 2">
            <a:extLst>
              <a:ext uri="{FF2B5EF4-FFF2-40B4-BE49-F238E27FC236}">
                <a16:creationId xmlns:a16="http://schemas.microsoft.com/office/drawing/2014/main" id="{6A47590E-B0D9-46B7-3537-E87F31673A11}"/>
              </a:ext>
            </a:extLst>
          </p:cNvPr>
          <p:cNvSpPr txBox="1">
            <a:spLocks/>
          </p:cNvSpPr>
          <p:nvPr/>
        </p:nvSpPr>
        <p:spPr>
          <a:xfrm>
            <a:off x="945516" y="1386205"/>
            <a:ext cx="113538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latin typeface="Arial" panose="020B0604020202020204" pitchFamily="34" charset="0"/>
                <a:ea typeface="FangSong" panose="02010609060101010101" pitchFamily="49" charset="-122"/>
                <a:cs typeface="Arial" panose="020B0604020202020204" pitchFamily="34" charset="0"/>
              </a:rPr>
              <a:t>初始化权重的困境：</a:t>
            </a:r>
          </a:p>
          <a:p>
            <a:pPr lvl="1"/>
            <a:r>
              <a:rPr kumimoji="1" lang="zh-CN" altLang="en-US" dirty="0">
                <a:latin typeface="Arial" panose="020B0604020202020204" pitchFamily="34" charset="0"/>
                <a:ea typeface="FangSong" panose="02010609060101010101" pitchFamily="49" charset="-122"/>
                <a:cs typeface="Arial" panose="020B0604020202020204" pitchFamily="34" charset="0"/>
              </a:rPr>
              <a:t>如果太大，则很容易被深度放大</a:t>
            </a:r>
          </a:p>
          <a:p>
            <a:pPr lvl="1"/>
            <a:r>
              <a:rPr kumimoji="1" lang="zh-CN" altLang="en-US" dirty="0">
                <a:latin typeface="Arial" panose="020B0604020202020204" pitchFamily="34" charset="0"/>
                <a:ea typeface="FangSong" panose="02010609060101010101" pitchFamily="49" charset="-122"/>
                <a:cs typeface="Arial" panose="020B0604020202020204" pitchFamily="34" charset="0"/>
              </a:rPr>
              <a:t>如果太小，则很容易被深度消失</a:t>
            </a:r>
          </a:p>
          <a:p>
            <a:r>
              <a:rPr kumimoji="1" lang="zh-CN" altLang="en-US" dirty="0">
                <a:latin typeface="Arial" panose="020B0604020202020204" pitchFamily="34" charset="0"/>
                <a:ea typeface="FangSong" panose="02010609060101010101" pitchFamily="49" charset="-122"/>
                <a:cs typeface="Arial" panose="020B0604020202020204" pitchFamily="34" charset="0"/>
              </a:rPr>
              <a:t>常用方案：</a:t>
            </a: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0</a:t>
            </a:r>
            <a:r>
              <a:rPr kumimoji="1" lang="zh-CN" altLang="en-US" dirty="0">
                <a:latin typeface="Arial" panose="020B0604020202020204" pitchFamily="34" charset="0"/>
                <a:ea typeface="FangSong" panose="02010609060101010101" pitchFamily="49" charset="-122"/>
                <a:cs typeface="Arial" panose="020B0604020202020204" pitchFamily="34" charset="0"/>
              </a:rPr>
              <a:t>权重</a:t>
            </a:r>
          </a:p>
          <a:p>
            <a:pPr lvl="1"/>
            <a:r>
              <a:rPr kumimoji="1" lang="zh-CN" altLang="en-US" dirty="0">
                <a:latin typeface="Arial" panose="020B0604020202020204" pitchFamily="34" charset="0"/>
                <a:ea typeface="FangSong" panose="02010609060101010101" pitchFamily="49" charset="-122"/>
                <a:cs typeface="Arial" panose="020B0604020202020204" pitchFamily="34" charset="0"/>
              </a:rPr>
              <a:t>小方差权重：</a:t>
            </a:r>
            <a:r>
              <a:rPr lang="en-US" altLang="zh-CN" dirty="0">
                <a:latin typeface="Arial" panose="020B0604020202020204" pitchFamily="34" charset="0"/>
                <a:ea typeface="FangSong" panose="02010609060101010101" pitchFamily="49" charset="-122"/>
                <a:cs typeface="Arial" panose="020B0604020202020204" pitchFamily="34" charset="0"/>
              </a:rPr>
              <a:t>W=0.01 * </a:t>
            </a:r>
            <a:r>
              <a:rPr lang="en-US" altLang="zh-CN" dirty="0" err="1">
                <a:latin typeface="Arial" panose="020B0604020202020204" pitchFamily="34" charset="0"/>
                <a:ea typeface="FangSong" panose="02010609060101010101" pitchFamily="49" charset="-122"/>
                <a:cs typeface="Arial" panose="020B0604020202020204" pitchFamily="34" charset="0"/>
              </a:rPr>
              <a:t>np.random.randn</a:t>
            </a:r>
            <a:r>
              <a:rPr lang="en-US" altLang="zh-CN" dirty="0">
                <a:latin typeface="Arial" panose="020B0604020202020204" pitchFamily="34" charset="0"/>
                <a:ea typeface="FangSong" panose="02010609060101010101" pitchFamily="49" charset="-122"/>
                <a:cs typeface="Arial" panose="020B0604020202020204" pitchFamily="34" charset="0"/>
              </a:rPr>
              <a:t>(D,H)</a:t>
            </a:r>
            <a:endParaRPr kumimoji="1" lang="zh-CN" altLang="en-US" dirty="0">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dirty="0">
                <a:latin typeface="Arial" panose="020B0604020202020204" pitchFamily="34" charset="0"/>
                <a:ea typeface="FangSong" panose="02010609060101010101" pitchFamily="49" charset="-122"/>
                <a:cs typeface="Arial" panose="020B0604020202020204" pitchFamily="34" charset="0"/>
              </a:rPr>
              <a:t>Xavier</a:t>
            </a:r>
            <a:r>
              <a:rPr kumimoji="1" lang="zh-CN" altLang="en-US" dirty="0">
                <a:latin typeface="Arial" panose="020B0604020202020204" pitchFamily="34" charset="0"/>
                <a:ea typeface="FangSong" panose="02010609060101010101" pitchFamily="49" charset="-122"/>
                <a:cs typeface="Arial" panose="020B0604020202020204" pitchFamily="34" charset="0"/>
              </a:rPr>
              <a:t>初始化（为了保持输入与输出的方差一致）：</a:t>
            </a:r>
            <a:endParaRPr kumimoji="1" lang="en-US" altLang="zh-CN" dirty="0">
              <a:latin typeface="Arial" panose="020B0604020202020204" pitchFamily="34" charset="0"/>
              <a:ea typeface="FangSong" panose="02010609060101010101" pitchFamily="49" charset="-122"/>
              <a:cs typeface="Arial" panose="020B0604020202020204" pitchFamily="34" charset="0"/>
            </a:endParaRPr>
          </a:p>
          <a:p>
            <a:pPr lvl="1"/>
            <a:r>
              <a:rPr lang="en-US" altLang="zh-CN" dirty="0">
                <a:latin typeface="Arial" panose="020B0604020202020204" pitchFamily="34" charset="0"/>
                <a:ea typeface="FangSong" panose="02010609060101010101" pitchFamily="49" charset="-122"/>
                <a:cs typeface="Arial" panose="020B0604020202020204" pitchFamily="34" charset="0"/>
              </a:rPr>
              <a:t>W= </a:t>
            </a:r>
            <a:r>
              <a:rPr lang="en-US" altLang="zh-CN" dirty="0" err="1">
                <a:latin typeface="Arial" panose="020B0604020202020204" pitchFamily="34" charset="0"/>
                <a:ea typeface="FangSong" panose="02010609060101010101" pitchFamily="49" charset="-122"/>
                <a:cs typeface="Arial" panose="020B0604020202020204" pitchFamily="34" charset="0"/>
              </a:rPr>
              <a:t>np.random.randn</a:t>
            </a:r>
            <a:r>
              <a:rPr lang="en-US" altLang="zh-CN" dirty="0">
                <a:latin typeface="Arial" panose="020B0604020202020204" pitchFamily="34" charset="0"/>
                <a:ea typeface="FangSong" panose="02010609060101010101" pitchFamily="49" charset="-122"/>
                <a:cs typeface="Arial" panose="020B0604020202020204" pitchFamily="34" charset="0"/>
              </a:rPr>
              <a:t>(D,H)/sqrt(N</a:t>
            </a:r>
            <a:r>
              <a:rPr lang="en-US" altLang="zh-CN" baseline="-25000" dirty="0">
                <a:latin typeface="Arial" panose="020B0604020202020204" pitchFamily="34" charset="0"/>
                <a:ea typeface="FangSong" panose="02010609060101010101" pitchFamily="49" charset="-122"/>
                <a:cs typeface="Arial" panose="020B0604020202020204" pitchFamily="34" charset="0"/>
              </a:rPr>
              <a:t>i</a:t>
            </a:r>
            <a:r>
              <a:rPr lang="en-US" altLang="zh-CN" dirty="0">
                <a:latin typeface="Arial" panose="020B0604020202020204" pitchFamily="34" charset="0"/>
                <a:ea typeface="FangSong" panose="02010609060101010101" pitchFamily="49" charset="-122"/>
                <a:cs typeface="Arial" panose="020B0604020202020204" pitchFamily="34" charset="0"/>
              </a:rPr>
              <a:t>)</a:t>
            </a:r>
            <a:endParaRPr kumimoji="1" lang="en-US" altLang="zh-CN" dirty="0">
              <a:latin typeface="Arial" panose="020B0604020202020204" pitchFamily="34" charset="0"/>
              <a:ea typeface="FangSong" panose="02010609060101010101" pitchFamily="49" charset="-122"/>
              <a:cs typeface="Arial" panose="020B0604020202020204" pitchFamily="34" charset="0"/>
            </a:endParaRPr>
          </a:p>
          <a:p>
            <a:r>
              <a:rPr kumimoji="1" lang="en-US" altLang="zh-CN" dirty="0" err="1">
                <a:latin typeface="Arial" panose="020B0604020202020204" pitchFamily="34" charset="0"/>
                <a:ea typeface="FangSong" panose="02010609060101010101" pitchFamily="49" charset="-122"/>
                <a:cs typeface="Arial" panose="020B0604020202020204" pitchFamily="34" charset="0"/>
              </a:rPr>
              <a:t>Weight_init</a:t>
            </a:r>
            <a:endParaRPr kumimoji="1" lang="en-US" altLang="zh-CN" dirty="0">
              <a:latin typeface="Arial" panose="020B0604020202020204" pitchFamily="34" charset="0"/>
              <a:ea typeface="FangSong" panose="02010609060101010101" pitchFamily="49" charset="-122"/>
              <a:cs typeface="Arial" panose="020B0604020202020204" pitchFamily="34" charset="0"/>
            </a:endParaRPr>
          </a:p>
          <a:p>
            <a:pPr lvl="1"/>
            <a:r>
              <a:rPr kumimoji="1" lang="zh-CN" altLang="en-US" dirty="0">
                <a:latin typeface="Arial" panose="020B0604020202020204" pitchFamily="34" charset="0"/>
                <a:ea typeface="FangSong" panose="02010609060101010101" pitchFamily="49" charset="-122"/>
                <a:cs typeface="Arial" panose="020B0604020202020204" pitchFamily="34" charset="0"/>
              </a:rPr>
              <a:t>卷积核：</a:t>
            </a:r>
            <a:r>
              <a:rPr lang="en-US" altLang="zh-CN" dirty="0">
                <a:latin typeface="Arial" panose="020B0604020202020204" pitchFamily="34" charset="0"/>
                <a:ea typeface="FangSong" panose="02010609060101010101" pitchFamily="49" charset="-122"/>
                <a:cs typeface="Arial" panose="020B0604020202020204" pitchFamily="34" charset="0"/>
              </a:rPr>
              <a:t>W= 0.02 * </a:t>
            </a:r>
            <a:r>
              <a:rPr lang="en-US" altLang="zh-CN" dirty="0" err="1">
                <a:latin typeface="Arial" panose="020B0604020202020204" pitchFamily="34" charset="0"/>
                <a:ea typeface="FangSong" panose="02010609060101010101" pitchFamily="49" charset="-122"/>
                <a:cs typeface="Arial" panose="020B0604020202020204" pitchFamily="34" charset="0"/>
              </a:rPr>
              <a:t>np.random.randn</a:t>
            </a:r>
            <a:r>
              <a:rPr lang="en-US" altLang="zh-CN" dirty="0">
                <a:latin typeface="Arial" panose="020B0604020202020204" pitchFamily="34" charset="0"/>
                <a:ea typeface="FangSong" panose="02010609060101010101" pitchFamily="49" charset="-122"/>
                <a:cs typeface="Arial" panose="020B0604020202020204" pitchFamily="34" charset="0"/>
              </a:rPr>
              <a:t>(D,H)</a:t>
            </a:r>
            <a:endParaRPr lang="zh-CN" altLang="en-US" dirty="0">
              <a:latin typeface="Arial" panose="020B0604020202020204" pitchFamily="34" charset="0"/>
              <a:ea typeface="FangSong" panose="02010609060101010101" pitchFamily="49" charset="-122"/>
              <a:cs typeface="Arial" panose="020B0604020202020204" pitchFamily="34" charset="0"/>
            </a:endParaRPr>
          </a:p>
          <a:p>
            <a:pPr lvl="1"/>
            <a:r>
              <a:rPr kumimoji="1" lang="en-US" altLang="zh-CN" dirty="0" err="1">
                <a:latin typeface="Arial" panose="020B0604020202020204" pitchFamily="34" charset="0"/>
                <a:ea typeface="FangSong" panose="02010609060101010101" pitchFamily="49" charset="-122"/>
                <a:cs typeface="Arial" panose="020B0604020202020204" pitchFamily="34" charset="0"/>
              </a:rPr>
              <a:t>BatchNorm</a:t>
            </a:r>
            <a:r>
              <a:rPr kumimoji="1" lang="en-US" altLang="zh-CN" dirty="0">
                <a:latin typeface="Arial" panose="020B0604020202020204" pitchFamily="34" charset="0"/>
                <a:ea typeface="FangSong" panose="02010609060101010101" pitchFamily="49" charset="-122"/>
                <a:cs typeface="Arial" panose="020B0604020202020204" pitchFamily="34" charset="0"/>
              </a:rPr>
              <a:t>: </a:t>
            </a:r>
            <a:r>
              <a:rPr lang="en-US" altLang="zh-CN" dirty="0">
                <a:latin typeface="Arial" panose="020B0604020202020204" pitchFamily="34" charset="0"/>
                <a:ea typeface="FangSong" panose="02010609060101010101" pitchFamily="49" charset="-122"/>
                <a:cs typeface="Arial" panose="020B0604020202020204" pitchFamily="34" charset="0"/>
              </a:rPr>
              <a:t>W=1 + 0.02* </a:t>
            </a:r>
            <a:r>
              <a:rPr lang="en-US" altLang="zh-CN" dirty="0" err="1">
                <a:latin typeface="Arial" panose="020B0604020202020204" pitchFamily="34" charset="0"/>
                <a:ea typeface="FangSong" panose="02010609060101010101" pitchFamily="49" charset="-122"/>
                <a:cs typeface="Arial" panose="020B0604020202020204" pitchFamily="34" charset="0"/>
              </a:rPr>
              <a:t>np.random.randn</a:t>
            </a:r>
            <a:r>
              <a:rPr lang="en-US" altLang="zh-CN" dirty="0">
                <a:latin typeface="Arial" panose="020B0604020202020204" pitchFamily="34" charset="0"/>
                <a:ea typeface="FangSong" panose="02010609060101010101" pitchFamily="49" charset="-122"/>
                <a:cs typeface="Arial" panose="020B0604020202020204" pitchFamily="34" charset="0"/>
              </a:rPr>
              <a:t>(D,H)</a:t>
            </a:r>
            <a:endParaRPr lang="zh-CN" altLang="en-US" dirty="0">
              <a:latin typeface="Arial" panose="020B0604020202020204" pitchFamily="34" charset="0"/>
              <a:ea typeface="FangSong" panose="02010609060101010101" pitchFamily="49" charset="-122"/>
              <a:cs typeface="Arial" panose="020B0604020202020204" pitchFamily="34" charset="0"/>
            </a:endParaRPr>
          </a:p>
          <a:p>
            <a:pPr lvl="1"/>
            <a:endParaRPr kumimoji="1" lang="zh-CN" altLang="en-US" dirty="0">
              <a:latin typeface="Arial" panose="020B0604020202020204" pitchFamily="34" charset="0"/>
              <a:ea typeface="FangSong" panose="02010609060101010101" pitchFamily="49" charset="-122"/>
              <a:cs typeface="Arial" panose="020B0604020202020204" pitchFamily="34" charset="0"/>
            </a:endParaRPr>
          </a:p>
        </p:txBody>
      </p:sp>
    </p:spTree>
    <p:extLst>
      <p:ext uri="{BB962C8B-B14F-4D97-AF65-F5344CB8AC3E}">
        <p14:creationId xmlns:p14="http://schemas.microsoft.com/office/powerpoint/2010/main" val="144512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Experimental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Results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5" name="图片 4">
            <a:extLst>
              <a:ext uri="{FF2B5EF4-FFF2-40B4-BE49-F238E27FC236}">
                <a16:creationId xmlns:a16="http://schemas.microsoft.com/office/drawing/2014/main" id="{CB9399B9-0BA6-301E-C466-A3B8A9617534}"/>
              </a:ext>
            </a:extLst>
          </p:cNvPr>
          <p:cNvPicPr>
            <a:picLocks noChangeAspect="1"/>
          </p:cNvPicPr>
          <p:nvPr/>
        </p:nvPicPr>
        <p:blipFill>
          <a:blip r:embed="rId4"/>
          <a:stretch>
            <a:fillRect/>
          </a:stretch>
        </p:blipFill>
        <p:spPr>
          <a:xfrm>
            <a:off x="5026036" y="1238342"/>
            <a:ext cx="6505891" cy="4647065"/>
          </a:xfrm>
          <a:prstGeom prst="rect">
            <a:avLst/>
          </a:prstGeom>
        </p:spPr>
      </p:pic>
      <p:pic>
        <p:nvPicPr>
          <p:cNvPr id="6" name="图片 5">
            <a:extLst>
              <a:ext uri="{FF2B5EF4-FFF2-40B4-BE49-F238E27FC236}">
                <a16:creationId xmlns:a16="http://schemas.microsoft.com/office/drawing/2014/main" id="{A18D18C8-C2B2-C1A3-C67C-C4123BC7071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3297" y="1394864"/>
            <a:ext cx="4173567" cy="4068271"/>
          </a:xfrm>
          <a:prstGeom prst="rect">
            <a:avLst/>
          </a:prstGeom>
        </p:spPr>
      </p:pic>
      <p:sp>
        <p:nvSpPr>
          <p:cNvPr id="9" name="矩形 8">
            <a:extLst>
              <a:ext uri="{FF2B5EF4-FFF2-40B4-BE49-F238E27FC236}">
                <a16:creationId xmlns:a16="http://schemas.microsoft.com/office/drawing/2014/main" id="{435E4CD5-2E8C-BB8C-EAB0-C306DF3FEFE0}"/>
              </a:ext>
            </a:extLst>
          </p:cNvPr>
          <p:cNvSpPr/>
          <p:nvPr/>
        </p:nvSpPr>
        <p:spPr>
          <a:xfrm>
            <a:off x="724829" y="6326769"/>
            <a:ext cx="3912225" cy="369332"/>
          </a:xfrm>
          <a:prstGeom prst="rect">
            <a:avLst/>
          </a:prstGeom>
        </p:spPr>
        <p:txBody>
          <a:bodyPr wrap="none">
            <a:spAutoFit/>
          </a:bodyPr>
          <a:lstStyle/>
          <a:p>
            <a:r>
              <a:rPr lang="en-US" altLang="zh-CN" dirty="0">
                <a:solidFill>
                  <a:srgbClr val="006D21"/>
                </a:solidFill>
                <a:latin typeface="Arial" charset="0"/>
              </a:rPr>
              <a:t>https://</a:t>
            </a:r>
            <a:r>
              <a:rPr lang="en-US" altLang="zh-CN" dirty="0" err="1">
                <a:solidFill>
                  <a:srgbClr val="006D21"/>
                </a:solidFill>
                <a:latin typeface="Arial" charset="0"/>
              </a:rPr>
              <a:t>arxiv.org</a:t>
            </a:r>
            <a:r>
              <a:rPr lang="en-US" altLang="zh-CN" dirty="0">
                <a:solidFill>
                  <a:srgbClr val="006D21"/>
                </a:solidFill>
                <a:latin typeface="Arial" charset="0"/>
              </a:rPr>
              <a:t>/pdf/1406.2661v1.pdf</a:t>
            </a:r>
            <a:endParaRPr lang="zh-CN" altLang="en-US" dirty="0"/>
          </a:p>
        </p:txBody>
      </p:sp>
    </p:spTree>
    <p:extLst>
      <p:ext uri="{BB962C8B-B14F-4D97-AF65-F5344CB8AC3E}">
        <p14:creationId xmlns:p14="http://schemas.microsoft.com/office/powerpoint/2010/main" val="396756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Noise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Vector</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435E4CD5-2E8C-BB8C-EAB0-C306DF3FEFE0}"/>
              </a:ext>
            </a:extLst>
          </p:cNvPr>
          <p:cNvSpPr/>
          <p:nvPr/>
        </p:nvSpPr>
        <p:spPr>
          <a:xfrm>
            <a:off x="724829" y="6326769"/>
            <a:ext cx="3912225" cy="369332"/>
          </a:xfrm>
          <a:prstGeom prst="rect">
            <a:avLst/>
          </a:prstGeom>
        </p:spPr>
        <p:txBody>
          <a:bodyPr wrap="none">
            <a:spAutoFit/>
          </a:bodyPr>
          <a:lstStyle/>
          <a:p>
            <a:r>
              <a:rPr lang="en-US" altLang="zh-CN" dirty="0">
                <a:solidFill>
                  <a:srgbClr val="006D21"/>
                </a:solidFill>
                <a:latin typeface="Arial" charset="0"/>
              </a:rPr>
              <a:t>https://</a:t>
            </a:r>
            <a:r>
              <a:rPr lang="en-US" altLang="zh-CN" dirty="0" err="1">
                <a:solidFill>
                  <a:srgbClr val="006D21"/>
                </a:solidFill>
                <a:latin typeface="Arial" charset="0"/>
              </a:rPr>
              <a:t>arxiv.org</a:t>
            </a:r>
            <a:r>
              <a:rPr lang="en-US" altLang="zh-CN" dirty="0">
                <a:solidFill>
                  <a:srgbClr val="006D21"/>
                </a:solidFill>
                <a:latin typeface="Arial" charset="0"/>
              </a:rPr>
              <a:t>/pdf/1406.2661v1.pdf</a:t>
            </a:r>
            <a:endParaRPr lang="zh-CN" altLang="en-US" dirty="0"/>
          </a:p>
        </p:txBody>
      </p:sp>
      <p:pic>
        <p:nvPicPr>
          <p:cNvPr id="2" name="图片 1">
            <a:extLst>
              <a:ext uri="{FF2B5EF4-FFF2-40B4-BE49-F238E27FC236}">
                <a16:creationId xmlns:a16="http://schemas.microsoft.com/office/drawing/2014/main" id="{A58BFCA9-5B79-CBC5-CB30-543A3A220C51}"/>
              </a:ext>
            </a:extLst>
          </p:cNvPr>
          <p:cNvPicPr>
            <a:picLocks noChangeAspect="1"/>
          </p:cNvPicPr>
          <p:nvPr/>
        </p:nvPicPr>
        <p:blipFill>
          <a:blip r:embed="rId4"/>
          <a:stretch>
            <a:fillRect/>
          </a:stretch>
        </p:blipFill>
        <p:spPr>
          <a:xfrm>
            <a:off x="975018" y="1354346"/>
            <a:ext cx="10083800" cy="1168400"/>
          </a:xfrm>
          <a:prstGeom prst="rect">
            <a:avLst/>
          </a:prstGeom>
        </p:spPr>
      </p:pic>
      <p:sp>
        <p:nvSpPr>
          <p:cNvPr id="3" name="文本框 2">
            <a:extLst>
              <a:ext uri="{FF2B5EF4-FFF2-40B4-BE49-F238E27FC236}">
                <a16:creationId xmlns:a16="http://schemas.microsoft.com/office/drawing/2014/main" id="{AD0428A0-3617-FDEC-9E6E-EF7D7A5F6E1A}"/>
              </a:ext>
            </a:extLst>
          </p:cNvPr>
          <p:cNvSpPr txBox="1"/>
          <p:nvPr/>
        </p:nvSpPr>
        <p:spPr>
          <a:xfrm>
            <a:off x="1259861" y="2950917"/>
            <a:ext cx="538843" cy="369332"/>
          </a:xfrm>
          <a:prstGeom prst="rect">
            <a:avLst/>
          </a:prstGeom>
          <a:noFill/>
        </p:spPr>
        <p:txBody>
          <a:bodyPr wrap="square" rtlCol="0">
            <a:spAutoFit/>
          </a:bodyPr>
          <a:lstStyle/>
          <a:p>
            <a:r>
              <a:rPr kumimoji="1" lang="en-US" altLang="zh-CN"/>
              <a:t>Z(1)</a:t>
            </a:r>
            <a:endParaRPr kumimoji="1" lang="zh-CN" altLang="en-US" dirty="0"/>
          </a:p>
        </p:txBody>
      </p:sp>
      <p:sp>
        <p:nvSpPr>
          <p:cNvPr id="4" name="文本框 3">
            <a:extLst>
              <a:ext uri="{FF2B5EF4-FFF2-40B4-BE49-F238E27FC236}">
                <a16:creationId xmlns:a16="http://schemas.microsoft.com/office/drawing/2014/main" id="{38F5723E-4400-67D1-9776-C7A8F873FC7E}"/>
              </a:ext>
            </a:extLst>
          </p:cNvPr>
          <p:cNvSpPr txBox="1"/>
          <p:nvPr/>
        </p:nvSpPr>
        <p:spPr>
          <a:xfrm>
            <a:off x="10180704" y="2950917"/>
            <a:ext cx="538843" cy="369332"/>
          </a:xfrm>
          <a:prstGeom prst="rect">
            <a:avLst/>
          </a:prstGeom>
          <a:noFill/>
        </p:spPr>
        <p:txBody>
          <a:bodyPr wrap="square" rtlCol="0">
            <a:spAutoFit/>
          </a:bodyPr>
          <a:lstStyle/>
          <a:p>
            <a:r>
              <a:rPr kumimoji="1" lang="en-US" altLang="zh-CN" dirty="0"/>
              <a:t>Z(5)</a:t>
            </a:r>
            <a:endParaRPr kumimoji="1" lang="zh-CN" altLang="en-US" dirty="0"/>
          </a:p>
        </p:txBody>
      </p:sp>
      <p:cxnSp>
        <p:nvCxnSpPr>
          <p:cNvPr id="11" name="直线箭头连接符 10">
            <a:extLst>
              <a:ext uri="{FF2B5EF4-FFF2-40B4-BE49-F238E27FC236}">
                <a16:creationId xmlns:a16="http://schemas.microsoft.com/office/drawing/2014/main" id="{4256BAB5-30A8-3501-7C33-E8E316F1FCBD}"/>
              </a:ext>
            </a:extLst>
          </p:cNvPr>
          <p:cNvCxnSpPr/>
          <p:nvPr/>
        </p:nvCxnSpPr>
        <p:spPr>
          <a:xfrm>
            <a:off x="2092618" y="3135583"/>
            <a:ext cx="777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5515B73-C509-DBEA-5756-9984936BDF87}"/>
              </a:ext>
            </a:extLst>
          </p:cNvPr>
          <p:cNvPicPr>
            <a:picLocks noChangeAspect="1"/>
          </p:cNvPicPr>
          <p:nvPr/>
        </p:nvPicPr>
        <p:blipFill>
          <a:blip r:embed="rId5"/>
          <a:stretch>
            <a:fillRect/>
          </a:stretch>
        </p:blipFill>
        <p:spPr>
          <a:xfrm>
            <a:off x="1000418" y="4785991"/>
            <a:ext cx="10033000" cy="1219200"/>
          </a:xfrm>
          <a:prstGeom prst="rect">
            <a:avLst/>
          </a:prstGeom>
        </p:spPr>
      </p:pic>
      <p:sp>
        <p:nvSpPr>
          <p:cNvPr id="14" name="文本框 13">
            <a:extLst>
              <a:ext uri="{FF2B5EF4-FFF2-40B4-BE49-F238E27FC236}">
                <a16:creationId xmlns:a16="http://schemas.microsoft.com/office/drawing/2014/main" id="{53798FE0-BCD1-D3D9-44FE-1145F15F601F}"/>
              </a:ext>
            </a:extLst>
          </p:cNvPr>
          <p:cNvSpPr txBox="1"/>
          <p:nvPr/>
        </p:nvSpPr>
        <p:spPr>
          <a:xfrm>
            <a:off x="1259861" y="4189077"/>
            <a:ext cx="538843" cy="369332"/>
          </a:xfrm>
          <a:prstGeom prst="rect">
            <a:avLst/>
          </a:prstGeom>
          <a:noFill/>
        </p:spPr>
        <p:txBody>
          <a:bodyPr wrap="square" rtlCol="0">
            <a:spAutoFit/>
          </a:bodyPr>
          <a:lstStyle/>
          <a:p>
            <a:r>
              <a:rPr kumimoji="1" lang="en-US" altLang="zh-CN" dirty="0"/>
              <a:t>Z(7)</a:t>
            </a:r>
            <a:endParaRPr kumimoji="1" lang="zh-CN" altLang="en-US" dirty="0"/>
          </a:p>
        </p:txBody>
      </p:sp>
      <p:sp>
        <p:nvSpPr>
          <p:cNvPr id="15" name="文本框 14">
            <a:extLst>
              <a:ext uri="{FF2B5EF4-FFF2-40B4-BE49-F238E27FC236}">
                <a16:creationId xmlns:a16="http://schemas.microsoft.com/office/drawing/2014/main" id="{3A82664C-2994-9B5E-F433-FED84500C23C}"/>
              </a:ext>
            </a:extLst>
          </p:cNvPr>
          <p:cNvSpPr txBox="1"/>
          <p:nvPr/>
        </p:nvSpPr>
        <p:spPr>
          <a:xfrm>
            <a:off x="10180704" y="4189077"/>
            <a:ext cx="538843" cy="369332"/>
          </a:xfrm>
          <a:prstGeom prst="rect">
            <a:avLst/>
          </a:prstGeom>
          <a:noFill/>
        </p:spPr>
        <p:txBody>
          <a:bodyPr wrap="square" rtlCol="0">
            <a:spAutoFit/>
          </a:bodyPr>
          <a:lstStyle/>
          <a:p>
            <a:r>
              <a:rPr kumimoji="1" lang="en-US" altLang="zh-CN" dirty="0"/>
              <a:t>Z(1)</a:t>
            </a:r>
            <a:endParaRPr kumimoji="1" lang="zh-CN" altLang="en-US" dirty="0"/>
          </a:p>
        </p:txBody>
      </p:sp>
      <p:cxnSp>
        <p:nvCxnSpPr>
          <p:cNvPr id="16" name="直线箭头连接符 15">
            <a:extLst>
              <a:ext uri="{FF2B5EF4-FFF2-40B4-BE49-F238E27FC236}">
                <a16:creationId xmlns:a16="http://schemas.microsoft.com/office/drawing/2014/main" id="{4990F534-F421-A1C9-61E8-D19B4CA43169}"/>
              </a:ext>
            </a:extLst>
          </p:cNvPr>
          <p:cNvCxnSpPr/>
          <p:nvPr/>
        </p:nvCxnSpPr>
        <p:spPr>
          <a:xfrm>
            <a:off x="2092618" y="4373743"/>
            <a:ext cx="7772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98D5DA2-0016-E1C2-387F-78AFBCC3F7DE}"/>
                  </a:ext>
                </a:extLst>
              </p:cNvPr>
              <p:cNvSpPr txBox="1"/>
              <p:nvPr/>
            </p:nvSpPr>
            <p:spPr>
              <a:xfrm>
                <a:off x="4704892" y="3571310"/>
                <a:ext cx="21721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ea typeface="Cambria Math" charset="0"/>
                              <a:cs typeface="Cambria Math" charset="0"/>
                            </a:rPr>
                          </m:ctrlPr>
                        </m:sSubPr>
                        <m:e>
                          <m:r>
                            <a:rPr kumimoji="1" lang="en-US" altLang="zh-CN" b="0" i="1" smtClean="0">
                              <a:latin typeface="Cambria Math" charset="0"/>
                              <a:ea typeface="Cambria Math" charset="0"/>
                              <a:cs typeface="Cambria Math" charset="0"/>
                            </a:rPr>
                            <m:t>𝑍</m:t>
                          </m:r>
                        </m:e>
                        <m:sub>
                          <m:r>
                            <a:rPr kumimoji="1" lang="en-US" altLang="zh-CN" b="0" i="1" smtClean="0">
                              <a:latin typeface="Cambria Math" charset="0"/>
                              <a:ea typeface="Cambria Math" charset="0"/>
                              <a:cs typeface="Cambria Math" charset="0"/>
                            </a:rPr>
                            <m:t>𝜆</m:t>
                          </m:r>
                        </m:sub>
                      </m:sSub>
                      <m:r>
                        <a:rPr kumimoji="1" lang="en-US" altLang="zh-CN" b="0" i="1" smtClean="0">
                          <a:latin typeface="Cambria Math" charset="0"/>
                          <a:ea typeface="Cambria Math" charset="0"/>
                          <a:cs typeface="Cambria Math" charset="0"/>
                        </a:rPr>
                        <m:t>=</m:t>
                      </m:r>
                      <m:d>
                        <m:dPr>
                          <m:ctrlPr>
                            <a:rPr kumimoji="1" lang="en-US" altLang="zh-CN" b="0" i="1" smtClean="0">
                              <a:latin typeface="Cambria Math" panose="02040503050406030204" pitchFamily="18" charset="0"/>
                              <a:ea typeface="Cambria Math" charset="0"/>
                              <a:cs typeface="Cambria Math" charset="0"/>
                            </a:rPr>
                          </m:ctrlPr>
                        </m:dPr>
                        <m:e>
                          <m:r>
                            <a:rPr kumimoji="1" lang="en-US" altLang="zh-CN" b="0" i="1" smtClean="0">
                              <a:latin typeface="Cambria Math" charset="0"/>
                              <a:ea typeface="Cambria Math" charset="0"/>
                              <a:cs typeface="Cambria Math" charset="0"/>
                            </a:rPr>
                            <m:t>1−</m:t>
                          </m:r>
                          <m:r>
                            <a:rPr kumimoji="1" lang="en-US" altLang="zh-CN" b="0" i="1" smtClean="0">
                              <a:latin typeface="Cambria Math" charset="0"/>
                              <a:ea typeface="Cambria Math" charset="0"/>
                              <a:cs typeface="Cambria Math" charset="0"/>
                            </a:rPr>
                            <m:t>𝜆</m:t>
                          </m:r>
                        </m:e>
                      </m:d>
                      <m:sSub>
                        <m:sSubPr>
                          <m:ctrlPr>
                            <a:rPr kumimoji="1" lang="en-US" altLang="zh-CN" b="0" i="1" smtClean="0">
                              <a:latin typeface="Cambria Math" panose="02040503050406030204" pitchFamily="18" charset="0"/>
                              <a:ea typeface="Cambria Math" charset="0"/>
                              <a:cs typeface="Cambria Math" charset="0"/>
                            </a:rPr>
                          </m:ctrlPr>
                        </m:sSubPr>
                        <m:e>
                          <m:r>
                            <a:rPr kumimoji="1" lang="en-US" altLang="zh-CN" b="0" i="1" smtClean="0">
                              <a:latin typeface="Cambria Math" charset="0"/>
                              <a:ea typeface="Cambria Math" charset="0"/>
                              <a:cs typeface="Cambria Math" charset="0"/>
                            </a:rPr>
                            <m:t>𝑍</m:t>
                          </m:r>
                        </m:e>
                        <m:sub>
                          <m:r>
                            <a:rPr kumimoji="1" lang="en-US" altLang="zh-CN" b="0" i="1" smtClean="0">
                              <a:latin typeface="Cambria Math" charset="0"/>
                              <a:ea typeface="Cambria Math" charset="0"/>
                              <a:cs typeface="Cambria Math" charset="0"/>
                            </a:rPr>
                            <m:t>0</m:t>
                          </m:r>
                        </m:sub>
                      </m:sSub>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𝜆</m:t>
                      </m:r>
                      <m:sSub>
                        <m:sSubPr>
                          <m:ctrlPr>
                            <a:rPr kumimoji="1" lang="en-US" altLang="zh-CN" i="1">
                              <a:latin typeface="Cambria Math" panose="02040503050406030204" pitchFamily="18" charset="0"/>
                              <a:ea typeface="Cambria Math" charset="0"/>
                              <a:cs typeface="Cambria Math" charset="0"/>
                            </a:rPr>
                          </m:ctrlPr>
                        </m:sSubPr>
                        <m:e>
                          <m:r>
                            <a:rPr kumimoji="1" lang="en-US" altLang="zh-CN" i="1">
                              <a:latin typeface="Cambria Math" charset="0"/>
                              <a:ea typeface="Cambria Math" charset="0"/>
                              <a:cs typeface="Cambria Math" charset="0"/>
                            </a:rPr>
                            <m:t>𝑍</m:t>
                          </m:r>
                        </m:e>
                        <m:sub>
                          <m:r>
                            <a:rPr kumimoji="1" lang="en-US" altLang="zh-CN" b="0" i="1" smtClean="0">
                              <a:latin typeface="Cambria Math" charset="0"/>
                              <a:ea typeface="Cambria Math" charset="0"/>
                              <a:cs typeface="Cambria Math" charset="0"/>
                            </a:rPr>
                            <m:t>1</m:t>
                          </m:r>
                        </m:sub>
                      </m:sSub>
                    </m:oMath>
                  </m:oMathPara>
                </a14:m>
                <a:endParaRPr kumimoji="1" lang="zh-CN" altLang="en-US" dirty="0"/>
              </a:p>
            </p:txBody>
          </p:sp>
        </mc:Choice>
        <mc:Fallback xmlns="">
          <p:sp>
            <p:nvSpPr>
              <p:cNvPr id="17" name="文本框 16">
                <a:extLst>
                  <a:ext uri="{FF2B5EF4-FFF2-40B4-BE49-F238E27FC236}">
                    <a16:creationId xmlns:a16="http://schemas.microsoft.com/office/drawing/2014/main" id="{098D5DA2-0016-E1C2-387F-78AFBCC3F7DE}"/>
                  </a:ext>
                </a:extLst>
              </p:cNvPr>
              <p:cNvSpPr txBox="1">
                <a:spLocks noRot="1" noChangeAspect="1" noMove="1" noResize="1" noEditPoints="1" noAdjustHandles="1" noChangeArrowheads="1" noChangeShapeType="1" noTextEdit="1"/>
              </p:cNvSpPr>
              <p:nvPr/>
            </p:nvSpPr>
            <p:spPr>
              <a:xfrm>
                <a:off x="4704892" y="3571310"/>
                <a:ext cx="2172198" cy="276999"/>
              </a:xfrm>
              <a:prstGeom prst="rect">
                <a:avLst/>
              </a:prstGeom>
              <a:blipFill>
                <a:blip r:embed="rId6"/>
                <a:stretch>
                  <a:fillRect l="-1744" b="-18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8320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338774"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Super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Resolution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Reconstruction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D98D49E0-7FE9-A0B3-0731-6E9C6C3297CB}"/>
              </a:ext>
            </a:extLst>
          </p:cNvPr>
          <p:cNvPicPr>
            <a:picLocks noChangeAspect="1"/>
          </p:cNvPicPr>
          <p:nvPr/>
        </p:nvPicPr>
        <p:blipFill>
          <a:blip r:embed="rId4"/>
          <a:stretch>
            <a:fillRect/>
          </a:stretch>
        </p:blipFill>
        <p:spPr>
          <a:xfrm>
            <a:off x="396765" y="1859794"/>
            <a:ext cx="3448024" cy="3493096"/>
          </a:xfrm>
          <a:prstGeom prst="rect">
            <a:avLst/>
          </a:prstGeom>
        </p:spPr>
      </p:pic>
      <p:pic>
        <p:nvPicPr>
          <p:cNvPr id="3" name="图片 2">
            <a:extLst>
              <a:ext uri="{FF2B5EF4-FFF2-40B4-BE49-F238E27FC236}">
                <a16:creationId xmlns:a16="http://schemas.microsoft.com/office/drawing/2014/main" id="{274A37AC-2746-B402-07D2-A9B9243A3D7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84480" y="1859793"/>
            <a:ext cx="3519452" cy="3519452"/>
          </a:xfrm>
          <a:prstGeom prst="rect">
            <a:avLst/>
          </a:prstGeom>
        </p:spPr>
      </p:pic>
      <p:pic>
        <p:nvPicPr>
          <p:cNvPr id="4" name="内容占位符 3">
            <a:extLst>
              <a:ext uri="{FF2B5EF4-FFF2-40B4-BE49-F238E27FC236}">
                <a16:creationId xmlns:a16="http://schemas.microsoft.com/office/drawing/2014/main" id="{6B72AC4F-93D9-3BAC-4133-43E5BFDC6A09}"/>
              </a:ext>
            </a:extLst>
          </p:cNvPr>
          <p:cNvPicPr>
            <a:picLocks noGrp="1" noChangeAspect="1"/>
          </p:cNvPicPr>
          <p:nvPr>
            <p:ph idx="1"/>
          </p:nvPr>
        </p:nvPicPr>
        <p:blipFill>
          <a:blip r:embed="rId6" cstate="email">
            <a:extLst>
              <a:ext uri="{28A0092B-C50C-407E-A947-70E740481C1C}">
                <a14:useLocalDpi xmlns:a14="http://schemas.microsoft.com/office/drawing/2010/main"/>
              </a:ext>
            </a:extLst>
          </a:blip>
          <a:stretch>
            <a:fillRect/>
          </a:stretch>
        </p:blipFill>
        <p:spPr>
          <a:xfrm>
            <a:off x="8141416" y="1859793"/>
            <a:ext cx="3540832" cy="3567355"/>
          </a:xfrm>
          <a:prstGeom prst="rect">
            <a:avLst/>
          </a:prstGeom>
        </p:spPr>
      </p:pic>
      <p:cxnSp>
        <p:nvCxnSpPr>
          <p:cNvPr id="6" name="直接箭头连接符 4">
            <a:extLst>
              <a:ext uri="{FF2B5EF4-FFF2-40B4-BE49-F238E27FC236}">
                <a16:creationId xmlns:a16="http://schemas.microsoft.com/office/drawing/2014/main" id="{5CAD64BE-F90F-A23A-40F0-7FBF93CBB84E}"/>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3F7DE28-13FC-11DF-CC15-B91A6D6CC503}"/>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9256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Vector</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Algebra</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435E4CD5-2E8C-BB8C-EAB0-C306DF3FEFE0}"/>
              </a:ext>
            </a:extLst>
          </p:cNvPr>
          <p:cNvSpPr/>
          <p:nvPr/>
        </p:nvSpPr>
        <p:spPr>
          <a:xfrm>
            <a:off x="724829" y="6326769"/>
            <a:ext cx="3912225" cy="369332"/>
          </a:xfrm>
          <a:prstGeom prst="rect">
            <a:avLst/>
          </a:prstGeom>
        </p:spPr>
        <p:txBody>
          <a:bodyPr wrap="none">
            <a:spAutoFit/>
          </a:bodyPr>
          <a:lstStyle/>
          <a:p>
            <a:r>
              <a:rPr lang="en-US" altLang="zh-CN" dirty="0">
                <a:solidFill>
                  <a:srgbClr val="006D21"/>
                </a:solidFill>
                <a:latin typeface="Arial" charset="0"/>
              </a:rPr>
              <a:t>https://</a:t>
            </a:r>
            <a:r>
              <a:rPr lang="en-US" altLang="zh-CN" dirty="0" err="1">
                <a:solidFill>
                  <a:srgbClr val="006D21"/>
                </a:solidFill>
                <a:latin typeface="Arial" charset="0"/>
              </a:rPr>
              <a:t>arxiv.org</a:t>
            </a:r>
            <a:r>
              <a:rPr lang="en-US" altLang="zh-CN" dirty="0">
                <a:solidFill>
                  <a:srgbClr val="006D21"/>
                </a:solidFill>
                <a:latin typeface="Arial" charset="0"/>
              </a:rPr>
              <a:t>/pdf/1406.2661v1.pdf</a:t>
            </a:r>
            <a:endParaRPr lang="zh-CN" altLang="en-US" dirty="0"/>
          </a:p>
        </p:txBody>
      </p:sp>
      <p:pic>
        <p:nvPicPr>
          <p:cNvPr id="5" name="图片 4">
            <a:extLst>
              <a:ext uri="{FF2B5EF4-FFF2-40B4-BE49-F238E27FC236}">
                <a16:creationId xmlns:a16="http://schemas.microsoft.com/office/drawing/2014/main" id="{D15B4FEF-8509-7EB8-0B3D-C7E6C00A65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84868" y="1179593"/>
            <a:ext cx="7389843" cy="4764562"/>
          </a:xfrm>
          <a:prstGeom prst="rect">
            <a:avLst/>
          </a:prstGeom>
        </p:spPr>
      </p:pic>
    </p:spTree>
    <p:extLst>
      <p:ext uri="{BB962C8B-B14F-4D97-AF65-F5344CB8AC3E}">
        <p14:creationId xmlns:p14="http://schemas.microsoft.com/office/powerpoint/2010/main" val="2224221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More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GANs</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Conditional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053433E2-68C3-6273-97D5-0E92224B86B2}"/>
              </a:ext>
            </a:extLst>
          </p:cNvPr>
          <p:cNvPicPr>
            <a:picLocks noChangeAspect="1"/>
          </p:cNvPicPr>
          <p:nvPr/>
        </p:nvPicPr>
        <p:blipFill>
          <a:blip r:embed="rId4"/>
          <a:stretch>
            <a:fillRect/>
          </a:stretch>
        </p:blipFill>
        <p:spPr>
          <a:xfrm>
            <a:off x="727752" y="1721777"/>
            <a:ext cx="10710475" cy="3792768"/>
          </a:xfrm>
          <a:prstGeom prst="rect">
            <a:avLst/>
          </a:prstGeom>
        </p:spPr>
      </p:pic>
      <p:sp>
        <p:nvSpPr>
          <p:cNvPr id="3" name="矩形 2">
            <a:extLst>
              <a:ext uri="{FF2B5EF4-FFF2-40B4-BE49-F238E27FC236}">
                <a16:creationId xmlns:a16="http://schemas.microsoft.com/office/drawing/2014/main" id="{25974AAA-0BAB-1F37-A71D-366CEA673CD8}"/>
              </a:ext>
            </a:extLst>
          </p:cNvPr>
          <p:cNvSpPr/>
          <p:nvPr/>
        </p:nvSpPr>
        <p:spPr>
          <a:xfrm>
            <a:off x="752724" y="6147318"/>
            <a:ext cx="7635240" cy="923330"/>
          </a:xfrm>
          <a:prstGeom prst="rect">
            <a:avLst/>
          </a:prstGeom>
        </p:spPr>
        <p:txBody>
          <a:bodyPr wrap="square">
            <a:spAutoFit/>
          </a:bodyPr>
          <a:lstStyle/>
          <a:p>
            <a:r>
              <a:rPr lang="en-US" altLang="zh-CN" dirty="0"/>
              <a:t>Jon Gauthier</a:t>
            </a:r>
            <a:r>
              <a:rPr lang="en-US" altLang="zh-CN" dirty="0">
                <a:latin typeface="NimbusRomNo9L" charset="0"/>
              </a:rPr>
              <a:t>: Conditional generative adversarial nets for convolutional face generation,</a:t>
            </a:r>
            <a:r>
              <a:rPr lang="en-US" altLang="zh-CN" i="1" dirty="0"/>
              <a:t> </a:t>
            </a:r>
            <a:r>
              <a:rPr lang="en-US" altLang="zh-CN" i="1" dirty="0" err="1"/>
              <a:t>CoRR</a:t>
            </a:r>
            <a:r>
              <a:rPr lang="en-US" altLang="zh-CN" dirty="0"/>
              <a:t>, abs/1411.1784, 2014. </a:t>
            </a:r>
          </a:p>
          <a:p>
            <a:r>
              <a:rPr lang="en-US" altLang="zh-CN" dirty="0">
                <a:latin typeface="NimbusRomNo9L" charset="0"/>
              </a:rPr>
              <a:t> </a:t>
            </a:r>
            <a:endParaRPr lang="en-US" altLang="zh-CN" dirty="0"/>
          </a:p>
        </p:txBody>
      </p:sp>
    </p:spTree>
    <p:extLst>
      <p:ext uri="{BB962C8B-B14F-4D97-AF65-F5344CB8AC3E}">
        <p14:creationId xmlns:p14="http://schemas.microsoft.com/office/powerpoint/2010/main" val="2922616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More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GANs</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Conditional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矩形 2">
            <a:extLst>
              <a:ext uri="{FF2B5EF4-FFF2-40B4-BE49-F238E27FC236}">
                <a16:creationId xmlns:a16="http://schemas.microsoft.com/office/drawing/2014/main" id="{25974AAA-0BAB-1F37-A71D-366CEA673CD8}"/>
              </a:ext>
            </a:extLst>
          </p:cNvPr>
          <p:cNvSpPr/>
          <p:nvPr/>
        </p:nvSpPr>
        <p:spPr>
          <a:xfrm>
            <a:off x="752724" y="6147318"/>
            <a:ext cx="7635240" cy="923330"/>
          </a:xfrm>
          <a:prstGeom prst="rect">
            <a:avLst/>
          </a:prstGeom>
        </p:spPr>
        <p:txBody>
          <a:bodyPr wrap="square">
            <a:spAutoFit/>
          </a:bodyPr>
          <a:lstStyle/>
          <a:p>
            <a:r>
              <a:rPr lang="en-US" altLang="zh-CN" dirty="0"/>
              <a:t>Jon Gauthier</a:t>
            </a:r>
            <a:r>
              <a:rPr lang="en-US" altLang="zh-CN" dirty="0">
                <a:latin typeface="NimbusRomNo9L" charset="0"/>
              </a:rPr>
              <a:t>: Conditional generative adversarial nets for convolutional face generation,</a:t>
            </a:r>
            <a:r>
              <a:rPr lang="en-US" altLang="zh-CN" i="1" dirty="0"/>
              <a:t> </a:t>
            </a:r>
            <a:r>
              <a:rPr lang="en-US" altLang="zh-CN" i="1" dirty="0" err="1"/>
              <a:t>CoRR</a:t>
            </a:r>
            <a:r>
              <a:rPr lang="en-US" altLang="zh-CN" dirty="0"/>
              <a:t>, abs/1411.1784, 2014. </a:t>
            </a:r>
          </a:p>
          <a:p>
            <a:r>
              <a:rPr lang="en-US" altLang="zh-CN" dirty="0">
                <a:latin typeface="NimbusRomNo9L" charset="0"/>
              </a:rPr>
              <a:t> </a:t>
            </a:r>
            <a:endParaRPr lang="en-US" altLang="zh-CN" dirty="0"/>
          </a:p>
        </p:txBody>
      </p:sp>
      <p:pic>
        <p:nvPicPr>
          <p:cNvPr id="4" name="图片 3">
            <a:extLst>
              <a:ext uri="{FF2B5EF4-FFF2-40B4-BE49-F238E27FC236}">
                <a16:creationId xmlns:a16="http://schemas.microsoft.com/office/drawing/2014/main" id="{5F2C8486-1EEA-3442-D734-513F87B11322}"/>
              </a:ext>
            </a:extLst>
          </p:cNvPr>
          <p:cNvPicPr>
            <a:picLocks noChangeAspect="1"/>
          </p:cNvPicPr>
          <p:nvPr/>
        </p:nvPicPr>
        <p:blipFill>
          <a:blip r:embed="rId4"/>
          <a:stretch>
            <a:fillRect/>
          </a:stretch>
        </p:blipFill>
        <p:spPr>
          <a:xfrm>
            <a:off x="1303867" y="1995488"/>
            <a:ext cx="10690909" cy="3334053"/>
          </a:xfrm>
          <a:prstGeom prst="rect">
            <a:avLst/>
          </a:prstGeom>
        </p:spPr>
      </p:pic>
      <p:sp>
        <p:nvSpPr>
          <p:cNvPr id="5" name="文本框 4">
            <a:extLst>
              <a:ext uri="{FF2B5EF4-FFF2-40B4-BE49-F238E27FC236}">
                <a16:creationId xmlns:a16="http://schemas.microsoft.com/office/drawing/2014/main" id="{AACDC7B3-7339-C1D7-CF6E-992CCD509623}"/>
              </a:ext>
            </a:extLst>
          </p:cNvPr>
          <p:cNvSpPr txBox="1"/>
          <p:nvPr/>
        </p:nvSpPr>
        <p:spPr>
          <a:xfrm>
            <a:off x="203200" y="2319867"/>
            <a:ext cx="965200" cy="369332"/>
          </a:xfrm>
          <a:prstGeom prst="rect">
            <a:avLst/>
          </a:prstGeom>
          <a:noFill/>
        </p:spPr>
        <p:txBody>
          <a:bodyPr wrap="square" rtlCol="0">
            <a:spAutoFit/>
          </a:bodyPr>
          <a:lstStyle/>
          <a:p>
            <a:r>
              <a:rPr kumimoji="1" lang="en-US" altLang="zh-CN"/>
              <a:t>random</a:t>
            </a:r>
            <a:endParaRPr kumimoji="1" lang="zh-CN" altLang="en-US" dirty="0"/>
          </a:p>
        </p:txBody>
      </p:sp>
      <p:sp>
        <p:nvSpPr>
          <p:cNvPr id="6" name="文本框 5">
            <a:extLst>
              <a:ext uri="{FF2B5EF4-FFF2-40B4-BE49-F238E27FC236}">
                <a16:creationId xmlns:a16="http://schemas.microsoft.com/office/drawing/2014/main" id="{CF5795AE-7434-33B2-C845-86815D26E958}"/>
              </a:ext>
            </a:extLst>
          </p:cNvPr>
          <p:cNvSpPr txBox="1"/>
          <p:nvPr/>
        </p:nvSpPr>
        <p:spPr>
          <a:xfrm>
            <a:off x="203200" y="3293182"/>
            <a:ext cx="965200" cy="369332"/>
          </a:xfrm>
          <a:prstGeom prst="rect">
            <a:avLst/>
          </a:prstGeom>
          <a:noFill/>
        </p:spPr>
        <p:txBody>
          <a:bodyPr wrap="square" rtlCol="0">
            <a:spAutoFit/>
          </a:bodyPr>
          <a:lstStyle/>
          <a:p>
            <a:r>
              <a:rPr kumimoji="1" lang="en-US" altLang="zh-CN" dirty="0"/>
              <a:t>+age</a:t>
            </a:r>
            <a:endParaRPr kumimoji="1" lang="zh-CN" altLang="en-US" dirty="0"/>
          </a:p>
        </p:txBody>
      </p:sp>
      <p:sp>
        <p:nvSpPr>
          <p:cNvPr id="9" name="文本框 8">
            <a:extLst>
              <a:ext uri="{FF2B5EF4-FFF2-40B4-BE49-F238E27FC236}">
                <a16:creationId xmlns:a16="http://schemas.microsoft.com/office/drawing/2014/main" id="{564E07B8-870D-7333-03DE-B10A346CA695}"/>
              </a:ext>
            </a:extLst>
          </p:cNvPr>
          <p:cNvSpPr txBox="1"/>
          <p:nvPr/>
        </p:nvSpPr>
        <p:spPr>
          <a:xfrm>
            <a:off x="203200" y="4495449"/>
            <a:ext cx="965200" cy="646331"/>
          </a:xfrm>
          <a:prstGeom prst="rect">
            <a:avLst/>
          </a:prstGeom>
          <a:noFill/>
        </p:spPr>
        <p:txBody>
          <a:bodyPr wrap="square" rtlCol="0">
            <a:spAutoFit/>
          </a:bodyPr>
          <a:lstStyle/>
          <a:p>
            <a:r>
              <a:rPr kumimoji="1" lang="en-US" altLang="zh-CN" dirty="0"/>
              <a:t>+mouth open</a:t>
            </a:r>
            <a:endParaRPr kumimoji="1" lang="zh-CN" altLang="en-US" dirty="0"/>
          </a:p>
        </p:txBody>
      </p:sp>
    </p:spTree>
    <p:extLst>
      <p:ext uri="{BB962C8B-B14F-4D97-AF65-F5344CB8AC3E}">
        <p14:creationId xmlns:p14="http://schemas.microsoft.com/office/powerpoint/2010/main" val="419774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More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GANs</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Conditional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内容占位符 3">
            <a:extLst>
              <a:ext uri="{FF2B5EF4-FFF2-40B4-BE49-F238E27FC236}">
                <a16:creationId xmlns:a16="http://schemas.microsoft.com/office/drawing/2014/main" id="{A8571AE7-8FF4-66D5-D938-282BD2A9C28C}"/>
              </a:ext>
            </a:extLst>
          </p:cNvPr>
          <p:cNvPicPr>
            <a:picLocks noGrp="1" noChangeAspect="1"/>
          </p:cNvPicPr>
          <p:nvPr>
            <p:ph idx="1"/>
          </p:nvPr>
        </p:nvPicPr>
        <p:blipFill>
          <a:blip r:embed="rId4"/>
          <a:stretch>
            <a:fillRect/>
          </a:stretch>
        </p:blipFill>
        <p:spPr>
          <a:xfrm>
            <a:off x="825190" y="2217334"/>
            <a:ext cx="10515600" cy="2919707"/>
          </a:xfrm>
          <a:prstGeom prst="rect">
            <a:avLst/>
          </a:prstGeom>
        </p:spPr>
      </p:pic>
      <p:sp>
        <p:nvSpPr>
          <p:cNvPr id="11" name="矩形 10">
            <a:extLst>
              <a:ext uri="{FF2B5EF4-FFF2-40B4-BE49-F238E27FC236}">
                <a16:creationId xmlns:a16="http://schemas.microsoft.com/office/drawing/2014/main" id="{18D4E9BC-640E-63EA-8766-A68D5CDD8D30}"/>
              </a:ext>
            </a:extLst>
          </p:cNvPr>
          <p:cNvSpPr/>
          <p:nvPr/>
        </p:nvSpPr>
        <p:spPr>
          <a:xfrm>
            <a:off x="752724" y="6288440"/>
            <a:ext cx="8305800" cy="369332"/>
          </a:xfrm>
          <a:prstGeom prst="rect">
            <a:avLst/>
          </a:prstGeom>
        </p:spPr>
        <p:txBody>
          <a:bodyPr wrap="square">
            <a:spAutoFit/>
          </a:bodyPr>
          <a:lstStyle/>
          <a:p>
            <a:r>
              <a:rPr lang="en-US" altLang="zh-CN">
                <a:latin typeface="NimbusRomNo9L" charset="0"/>
              </a:rPr>
              <a:t>Scott Reed et al., Generative </a:t>
            </a:r>
            <a:r>
              <a:rPr lang="en-US" altLang="zh-CN" dirty="0">
                <a:latin typeface="NimbusRomNo9L" charset="0"/>
              </a:rPr>
              <a:t>Adversarial Text to </a:t>
            </a:r>
            <a:r>
              <a:rPr lang="en-US" altLang="zh-CN">
                <a:latin typeface="NimbusRomNo9L" charset="0"/>
              </a:rPr>
              <a:t>Image Synthesis, </a:t>
            </a:r>
            <a:r>
              <a:rPr lang="en-US" altLang="zh-CN"/>
              <a:t>arXiv:1605.05396v2 </a:t>
            </a:r>
          </a:p>
        </p:txBody>
      </p:sp>
    </p:spTree>
    <p:extLst>
      <p:ext uri="{BB962C8B-B14F-4D97-AF65-F5344CB8AC3E}">
        <p14:creationId xmlns:p14="http://schemas.microsoft.com/office/powerpoint/2010/main" val="3475403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More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GANs</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Conditional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1" name="矩形 10">
            <a:extLst>
              <a:ext uri="{FF2B5EF4-FFF2-40B4-BE49-F238E27FC236}">
                <a16:creationId xmlns:a16="http://schemas.microsoft.com/office/drawing/2014/main" id="{18D4E9BC-640E-63EA-8766-A68D5CDD8D30}"/>
              </a:ext>
            </a:extLst>
          </p:cNvPr>
          <p:cNvSpPr/>
          <p:nvPr/>
        </p:nvSpPr>
        <p:spPr>
          <a:xfrm>
            <a:off x="752724" y="6288440"/>
            <a:ext cx="8305800" cy="369332"/>
          </a:xfrm>
          <a:prstGeom prst="rect">
            <a:avLst/>
          </a:prstGeom>
        </p:spPr>
        <p:txBody>
          <a:bodyPr wrap="square">
            <a:spAutoFit/>
          </a:bodyPr>
          <a:lstStyle/>
          <a:p>
            <a:r>
              <a:rPr lang="en-US" altLang="zh-CN">
                <a:latin typeface="NimbusRomNo9L" charset="0"/>
              </a:rPr>
              <a:t>Scott Reed et al., Generative </a:t>
            </a:r>
            <a:r>
              <a:rPr lang="en-US" altLang="zh-CN" dirty="0">
                <a:latin typeface="NimbusRomNo9L" charset="0"/>
              </a:rPr>
              <a:t>Adversarial Text to </a:t>
            </a:r>
            <a:r>
              <a:rPr lang="en-US" altLang="zh-CN">
                <a:latin typeface="NimbusRomNo9L" charset="0"/>
              </a:rPr>
              <a:t>Image Synthesis, </a:t>
            </a:r>
            <a:r>
              <a:rPr lang="en-US" altLang="zh-CN"/>
              <a:t>arXiv:1605.05396v2 </a:t>
            </a:r>
          </a:p>
        </p:txBody>
      </p:sp>
      <p:pic>
        <p:nvPicPr>
          <p:cNvPr id="5" name="内容占位符 4">
            <a:extLst>
              <a:ext uri="{FF2B5EF4-FFF2-40B4-BE49-F238E27FC236}">
                <a16:creationId xmlns:a16="http://schemas.microsoft.com/office/drawing/2014/main" id="{F14936E4-EAA4-5DD1-5A5D-7CBC0E5AFF6F}"/>
              </a:ext>
            </a:extLst>
          </p:cNvPr>
          <p:cNvPicPr>
            <a:picLocks noGrp="1" noChangeAspect="1"/>
          </p:cNvPicPr>
          <p:nvPr>
            <p:ph idx="1"/>
          </p:nvPr>
        </p:nvPicPr>
        <p:blipFill>
          <a:blip r:embed="rId4"/>
          <a:stretch>
            <a:fillRect/>
          </a:stretch>
        </p:blipFill>
        <p:spPr>
          <a:xfrm>
            <a:off x="3108967" y="1272830"/>
            <a:ext cx="5262871" cy="4731399"/>
          </a:xfrm>
          <a:prstGeom prst="rect">
            <a:avLst/>
          </a:prstGeom>
        </p:spPr>
      </p:pic>
    </p:spTree>
    <p:extLst>
      <p:ext uri="{BB962C8B-B14F-4D97-AF65-F5344CB8AC3E}">
        <p14:creationId xmlns:p14="http://schemas.microsoft.com/office/powerpoint/2010/main" val="2220278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Translation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between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Images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内容占位符 6">
            <a:extLst>
              <a:ext uri="{FF2B5EF4-FFF2-40B4-BE49-F238E27FC236}">
                <a16:creationId xmlns:a16="http://schemas.microsoft.com/office/drawing/2014/main" id="{EFD34B21-F749-352E-5C7E-B9A75297D7B7}"/>
              </a:ext>
            </a:extLst>
          </p:cNvPr>
          <p:cNvPicPr>
            <a:picLocks noGrp="1" noChangeAspect="1"/>
          </p:cNvPicPr>
          <p:nvPr>
            <p:ph idx="1"/>
          </p:nvPr>
        </p:nvPicPr>
        <p:blipFill>
          <a:blip r:embed="rId3"/>
          <a:stretch>
            <a:fillRect/>
          </a:stretch>
        </p:blipFill>
        <p:spPr>
          <a:xfrm>
            <a:off x="1158582" y="1620340"/>
            <a:ext cx="9052242" cy="4526121"/>
          </a:xfrm>
          <a:prstGeom prst="rect">
            <a:avLst/>
          </a:prstGeom>
        </p:spPr>
      </p:pic>
      <p:sp>
        <p:nvSpPr>
          <p:cNvPr id="14" name="矩形 13">
            <a:extLst>
              <a:ext uri="{FF2B5EF4-FFF2-40B4-BE49-F238E27FC236}">
                <a16:creationId xmlns:a16="http://schemas.microsoft.com/office/drawing/2014/main" id="{A2517EB0-631D-0B95-7A21-1C68E42D71C4}"/>
              </a:ext>
            </a:extLst>
          </p:cNvPr>
          <p:cNvSpPr/>
          <p:nvPr/>
        </p:nvSpPr>
        <p:spPr>
          <a:xfrm>
            <a:off x="428017" y="6311899"/>
            <a:ext cx="8512783" cy="584775"/>
          </a:xfrm>
          <a:prstGeom prst="rect">
            <a:avLst/>
          </a:prstGeom>
        </p:spPr>
        <p:txBody>
          <a:bodyPr wrap="square">
            <a:spAutoFit/>
          </a:bodyPr>
          <a:lstStyle/>
          <a:p>
            <a:r>
              <a:rPr lang="en-US" altLang="zh-CN" sz="1600" dirty="0">
                <a:latin typeface="NimbusRomNo9L" charset="0"/>
              </a:rPr>
              <a:t>Phillip </a:t>
            </a:r>
            <a:r>
              <a:rPr lang="en-US" altLang="zh-CN" sz="1600" dirty="0" err="1">
                <a:latin typeface="NimbusRomNo9L" charset="0"/>
              </a:rPr>
              <a:t>Isola</a:t>
            </a:r>
            <a:r>
              <a:rPr lang="en-US" altLang="zh-CN" sz="1600" dirty="0">
                <a:latin typeface="NimbusRomNo9L" charset="0"/>
              </a:rPr>
              <a:t> et al., Image-to-Image Translation with Conditional Adversarial Networks, </a:t>
            </a:r>
            <a:r>
              <a:rPr lang="en-US" altLang="zh-CN" sz="1600" dirty="0"/>
              <a:t>arXiv:1611.07004v1, 2016</a:t>
            </a:r>
            <a:r>
              <a:rPr lang="en-US" altLang="zh-CN" sz="1600" dirty="0">
                <a:latin typeface="NimbusRomNo9L" charset="0"/>
              </a:rPr>
              <a:t> </a:t>
            </a:r>
            <a:endParaRPr lang="en-US" altLang="zh-CN" sz="1600" dirty="0"/>
          </a:p>
        </p:txBody>
      </p:sp>
      <p:cxnSp>
        <p:nvCxnSpPr>
          <p:cNvPr id="15" name="直接箭头连接符 9">
            <a:extLst>
              <a:ext uri="{FF2B5EF4-FFF2-40B4-BE49-F238E27FC236}">
                <a16:creationId xmlns:a16="http://schemas.microsoft.com/office/drawing/2014/main" id="{96F0B140-5872-2A02-4B18-6B788E9BDF22}"/>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9B1DD149-DA89-DBF7-9A2F-7BAB25B59F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Tree>
    <p:extLst>
      <p:ext uri="{BB962C8B-B14F-4D97-AF65-F5344CB8AC3E}">
        <p14:creationId xmlns:p14="http://schemas.microsoft.com/office/powerpoint/2010/main" val="1676272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Translation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between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Images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2517EB0-631D-0B95-7A21-1C68E42D71C4}"/>
              </a:ext>
            </a:extLst>
          </p:cNvPr>
          <p:cNvSpPr/>
          <p:nvPr/>
        </p:nvSpPr>
        <p:spPr>
          <a:xfrm>
            <a:off x="428017" y="6311899"/>
            <a:ext cx="8512783" cy="584775"/>
          </a:xfrm>
          <a:prstGeom prst="rect">
            <a:avLst/>
          </a:prstGeom>
        </p:spPr>
        <p:txBody>
          <a:bodyPr wrap="square">
            <a:spAutoFit/>
          </a:bodyPr>
          <a:lstStyle/>
          <a:p>
            <a:r>
              <a:rPr lang="en-US" altLang="zh-CN" sz="1600" dirty="0">
                <a:latin typeface="NimbusRomNo9L" charset="0"/>
              </a:rPr>
              <a:t>Phillip </a:t>
            </a:r>
            <a:r>
              <a:rPr lang="en-US" altLang="zh-CN" sz="1600" dirty="0" err="1">
                <a:latin typeface="NimbusRomNo9L" charset="0"/>
              </a:rPr>
              <a:t>Isola</a:t>
            </a:r>
            <a:r>
              <a:rPr lang="en-US" altLang="zh-CN" sz="1600" dirty="0">
                <a:latin typeface="NimbusRomNo9L" charset="0"/>
              </a:rPr>
              <a:t> et al., Image-to-Image Translation with Conditional Adversarial Networks, </a:t>
            </a:r>
            <a:r>
              <a:rPr lang="en-US" altLang="zh-CN" sz="1600" dirty="0"/>
              <a:t>arXiv:1611.07004v1, 2016</a:t>
            </a:r>
            <a:r>
              <a:rPr lang="en-US" altLang="zh-CN" sz="1600" dirty="0">
                <a:latin typeface="NimbusRomNo9L" charset="0"/>
              </a:rPr>
              <a:t> </a:t>
            </a:r>
            <a:endParaRPr lang="en-US" altLang="zh-CN" sz="1600" dirty="0"/>
          </a:p>
        </p:txBody>
      </p:sp>
      <p:cxnSp>
        <p:nvCxnSpPr>
          <p:cNvPr id="15" name="直接箭头连接符 9">
            <a:extLst>
              <a:ext uri="{FF2B5EF4-FFF2-40B4-BE49-F238E27FC236}">
                <a16:creationId xmlns:a16="http://schemas.microsoft.com/office/drawing/2014/main" id="{96F0B140-5872-2A02-4B18-6B788E9BDF22}"/>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9B1DD149-DA89-DBF7-9A2F-7BAB25B59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4" name="内容占位符 4">
            <a:extLst>
              <a:ext uri="{FF2B5EF4-FFF2-40B4-BE49-F238E27FC236}">
                <a16:creationId xmlns:a16="http://schemas.microsoft.com/office/drawing/2014/main" id="{CEBFE05C-C785-4889-F86B-07E25A303675}"/>
              </a:ext>
            </a:extLst>
          </p:cNvPr>
          <p:cNvPicPr>
            <a:picLocks noGrp="1" noChangeAspect="1"/>
          </p:cNvPicPr>
          <p:nvPr>
            <p:ph idx="1"/>
          </p:nvPr>
        </p:nvPicPr>
        <p:blipFill>
          <a:blip r:embed="rId4"/>
          <a:stretch>
            <a:fillRect/>
          </a:stretch>
        </p:blipFill>
        <p:spPr>
          <a:xfrm>
            <a:off x="1678323" y="1225401"/>
            <a:ext cx="7943524" cy="4825691"/>
          </a:xfrm>
          <a:prstGeom prst="rect">
            <a:avLst/>
          </a:prstGeom>
        </p:spPr>
      </p:pic>
    </p:spTree>
    <p:extLst>
      <p:ext uri="{BB962C8B-B14F-4D97-AF65-F5344CB8AC3E}">
        <p14:creationId xmlns:p14="http://schemas.microsoft.com/office/powerpoint/2010/main" val="292060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Translation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between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Images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2517EB0-631D-0B95-7A21-1C68E42D71C4}"/>
              </a:ext>
            </a:extLst>
          </p:cNvPr>
          <p:cNvSpPr/>
          <p:nvPr/>
        </p:nvSpPr>
        <p:spPr>
          <a:xfrm>
            <a:off x="428017" y="6311899"/>
            <a:ext cx="8512783" cy="584775"/>
          </a:xfrm>
          <a:prstGeom prst="rect">
            <a:avLst/>
          </a:prstGeom>
        </p:spPr>
        <p:txBody>
          <a:bodyPr wrap="square">
            <a:spAutoFit/>
          </a:bodyPr>
          <a:lstStyle/>
          <a:p>
            <a:r>
              <a:rPr lang="en-US" altLang="zh-CN" sz="1600" dirty="0">
                <a:latin typeface="NimbusRomNo9L" charset="0"/>
              </a:rPr>
              <a:t>Phillip </a:t>
            </a:r>
            <a:r>
              <a:rPr lang="en-US" altLang="zh-CN" sz="1600" dirty="0" err="1">
                <a:latin typeface="NimbusRomNo9L" charset="0"/>
              </a:rPr>
              <a:t>Isola</a:t>
            </a:r>
            <a:r>
              <a:rPr lang="en-US" altLang="zh-CN" sz="1600" dirty="0">
                <a:latin typeface="NimbusRomNo9L" charset="0"/>
              </a:rPr>
              <a:t> et al., Image-to-Image Translation with Conditional Adversarial Networks, </a:t>
            </a:r>
            <a:r>
              <a:rPr lang="en-US" altLang="zh-CN" sz="1600" dirty="0"/>
              <a:t>arXiv:1611.07004v1, 2016</a:t>
            </a:r>
            <a:r>
              <a:rPr lang="en-US" altLang="zh-CN" sz="1600" dirty="0">
                <a:latin typeface="NimbusRomNo9L" charset="0"/>
              </a:rPr>
              <a:t> </a:t>
            </a:r>
            <a:endParaRPr lang="en-US" altLang="zh-CN" sz="1600" dirty="0"/>
          </a:p>
        </p:txBody>
      </p:sp>
      <p:cxnSp>
        <p:nvCxnSpPr>
          <p:cNvPr id="15" name="直接箭头连接符 9">
            <a:extLst>
              <a:ext uri="{FF2B5EF4-FFF2-40B4-BE49-F238E27FC236}">
                <a16:creationId xmlns:a16="http://schemas.microsoft.com/office/drawing/2014/main" id="{96F0B140-5872-2A02-4B18-6B788E9BDF22}"/>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9B1DD149-DA89-DBF7-9A2F-7BAB25B59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5" name="内容占位符 7">
            <a:extLst>
              <a:ext uri="{FF2B5EF4-FFF2-40B4-BE49-F238E27FC236}">
                <a16:creationId xmlns:a16="http://schemas.microsoft.com/office/drawing/2014/main" id="{E8210581-AB4E-3DE7-64A0-CC5AE0BAB0E8}"/>
              </a:ext>
            </a:extLst>
          </p:cNvPr>
          <p:cNvPicPr>
            <a:picLocks noChangeAspect="1"/>
          </p:cNvPicPr>
          <p:nvPr/>
        </p:nvPicPr>
        <p:blipFill>
          <a:blip r:embed="rId4"/>
          <a:stretch>
            <a:fillRect/>
          </a:stretch>
        </p:blipFill>
        <p:spPr>
          <a:xfrm>
            <a:off x="2048623" y="1492784"/>
            <a:ext cx="8068733" cy="2481135"/>
          </a:xfrm>
          <a:prstGeom prst="rect">
            <a:avLst/>
          </a:prstGeom>
        </p:spPr>
      </p:pic>
      <p:pic>
        <p:nvPicPr>
          <p:cNvPr id="6" name="图片 5">
            <a:extLst>
              <a:ext uri="{FF2B5EF4-FFF2-40B4-BE49-F238E27FC236}">
                <a16:creationId xmlns:a16="http://schemas.microsoft.com/office/drawing/2014/main" id="{12803E65-D588-D3A4-CC89-3C4914D415F4}"/>
              </a:ext>
            </a:extLst>
          </p:cNvPr>
          <p:cNvPicPr>
            <a:picLocks noChangeAspect="1"/>
          </p:cNvPicPr>
          <p:nvPr/>
        </p:nvPicPr>
        <p:blipFill>
          <a:blip r:embed="rId5"/>
          <a:stretch>
            <a:fillRect/>
          </a:stretch>
        </p:blipFill>
        <p:spPr>
          <a:xfrm>
            <a:off x="1728970" y="4488441"/>
            <a:ext cx="8708037" cy="1439540"/>
          </a:xfrm>
          <a:prstGeom prst="rect">
            <a:avLst/>
          </a:prstGeom>
        </p:spPr>
      </p:pic>
      <p:sp>
        <p:nvSpPr>
          <p:cNvPr id="9" name="文本框 8">
            <a:extLst>
              <a:ext uri="{FF2B5EF4-FFF2-40B4-BE49-F238E27FC236}">
                <a16:creationId xmlns:a16="http://schemas.microsoft.com/office/drawing/2014/main" id="{BE3AB5F8-BDB1-AECA-E433-09D891B9AC5D}"/>
              </a:ext>
            </a:extLst>
          </p:cNvPr>
          <p:cNvSpPr txBox="1"/>
          <p:nvPr/>
        </p:nvSpPr>
        <p:spPr>
          <a:xfrm>
            <a:off x="838200" y="2576059"/>
            <a:ext cx="952498" cy="369332"/>
          </a:xfrm>
          <a:prstGeom prst="rect">
            <a:avLst/>
          </a:prstGeom>
          <a:noFill/>
        </p:spPr>
        <p:txBody>
          <a:bodyPr wrap="square" rtlCol="0">
            <a:spAutoFit/>
          </a:bodyPr>
          <a:lstStyle/>
          <a:p>
            <a:r>
              <a:rPr kumimoji="1" lang="zh-CN" altLang="en-US"/>
              <a:t>生成器</a:t>
            </a:r>
          </a:p>
        </p:txBody>
      </p:sp>
      <p:sp>
        <p:nvSpPr>
          <p:cNvPr id="10" name="文本框 9">
            <a:extLst>
              <a:ext uri="{FF2B5EF4-FFF2-40B4-BE49-F238E27FC236}">
                <a16:creationId xmlns:a16="http://schemas.microsoft.com/office/drawing/2014/main" id="{619B83E2-9264-83E8-27DC-08A188F5CB7A}"/>
              </a:ext>
            </a:extLst>
          </p:cNvPr>
          <p:cNvSpPr txBox="1"/>
          <p:nvPr/>
        </p:nvSpPr>
        <p:spPr>
          <a:xfrm>
            <a:off x="838200" y="5125431"/>
            <a:ext cx="952498" cy="369332"/>
          </a:xfrm>
          <a:prstGeom prst="rect">
            <a:avLst/>
          </a:prstGeom>
          <a:noFill/>
        </p:spPr>
        <p:txBody>
          <a:bodyPr wrap="square" rtlCol="0">
            <a:spAutoFit/>
          </a:bodyPr>
          <a:lstStyle/>
          <a:p>
            <a:r>
              <a:rPr kumimoji="1" lang="zh-CN" altLang="en-US" dirty="0"/>
              <a:t>辨别器</a:t>
            </a:r>
          </a:p>
        </p:txBody>
      </p:sp>
    </p:spTree>
    <p:extLst>
      <p:ext uri="{BB962C8B-B14F-4D97-AF65-F5344CB8AC3E}">
        <p14:creationId xmlns:p14="http://schemas.microsoft.com/office/powerpoint/2010/main" val="3577565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Translation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between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Images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2517EB0-631D-0B95-7A21-1C68E42D71C4}"/>
              </a:ext>
            </a:extLst>
          </p:cNvPr>
          <p:cNvSpPr/>
          <p:nvPr/>
        </p:nvSpPr>
        <p:spPr>
          <a:xfrm>
            <a:off x="428017" y="6311899"/>
            <a:ext cx="8512783" cy="584775"/>
          </a:xfrm>
          <a:prstGeom prst="rect">
            <a:avLst/>
          </a:prstGeom>
        </p:spPr>
        <p:txBody>
          <a:bodyPr wrap="square">
            <a:spAutoFit/>
          </a:bodyPr>
          <a:lstStyle/>
          <a:p>
            <a:r>
              <a:rPr lang="en-US" altLang="zh-CN" sz="1600" dirty="0">
                <a:latin typeface="NimbusRomNo9L" charset="0"/>
              </a:rPr>
              <a:t>Phillip </a:t>
            </a:r>
            <a:r>
              <a:rPr lang="en-US" altLang="zh-CN" sz="1600" dirty="0" err="1">
                <a:latin typeface="NimbusRomNo9L" charset="0"/>
              </a:rPr>
              <a:t>Isola</a:t>
            </a:r>
            <a:r>
              <a:rPr lang="en-US" altLang="zh-CN" sz="1600" dirty="0">
                <a:latin typeface="NimbusRomNo9L" charset="0"/>
              </a:rPr>
              <a:t> et al., Image-to-Image Translation with Conditional Adversarial Networks, </a:t>
            </a:r>
            <a:r>
              <a:rPr lang="en-US" altLang="zh-CN" sz="1600" dirty="0"/>
              <a:t>arXiv:1611.07004v1, 2016</a:t>
            </a:r>
            <a:r>
              <a:rPr lang="en-US" altLang="zh-CN" sz="1600" dirty="0">
                <a:latin typeface="NimbusRomNo9L" charset="0"/>
              </a:rPr>
              <a:t> </a:t>
            </a:r>
            <a:endParaRPr lang="en-US" altLang="zh-CN" sz="1600" dirty="0"/>
          </a:p>
        </p:txBody>
      </p:sp>
      <p:cxnSp>
        <p:nvCxnSpPr>
          <p:cNvPr id="15" name="直接箭头连接符 9">
            <a:extLst>
              <a:ext uri="{FF2B5EF4-FFF2-40B4-BE49-F238E27FC236}">
                <a16:creationId xmlns:a16="http://schemas.microsoft.com/office/drawing/2014/main" id="{96F0B140-5872-2A02-4B18-6B788E9BDF22}"/>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9B1DD149-DA89-DBF7-9A2F-7BAB25B59F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6DBA2890-B9EE-DC45-0EF0-4C3855F24626}"/>
              </a:ext>
            </a:extLst>
          </p:cNvPr>
          <p:cNvPicPr>
            <a:picLocks noChangeAspect="1"/>
          </p:cNvPicPr>
          <p:nvPr/>
        </p:nvPicPr>
        <p:blipFill>
          <a:blip r:embed="rId4"/>
          <a:stretch>
            <a:fillRect/>
          </a:stretch>
        </p:blipFill>
        <p:spPr>
          <a:xfrm>
            <a:off x="6248400" y="2379770"/>
            <a:ext cx="5943600" cy="3447288"/>
          </a:xfrm>
          <a:prstGeom prst="rect">
            <a:avLst/>
          </a:prstGeom>
        </p:spPr>
      </p:pic>
      <p:pic>
        <p:nvPicPr>
          <p:cNvPr id="3" name="图片 2">
            <a:extLst>
              <a:ext uri="{FF2B5EF4-FFF2-40B4-BE49-F238E27FC236}">
                <a16:creationId xmlns:a16="http://schemas.microsoft.com/office/drawing/2014/main" id="{5EDD26D4-F868-4CCF-7A01-F175D093CFF3}"/>
              </a:ext>
            </a:extLst>
          </p:cNvPr>
          <p:cNvPicPr>
            <a:picLocks noChangeAspect="1"/>
          </p:cNvPicPr>
          <p:nvPr/>
        </p:nvPicPr>
        <p:blipFill>
          <a:blip r:embed="rId5"/>
          <a:stretch>
            <a:fillRect/>
          </a:stretch>
        </p:blipFill>
        <p:spPr>
          <a:xfrm>
            <a:off x="574304" y="1414308"/>
            <a:ext cx="5190444" cy="3447287"/>
          </a:xfrm>
          <a:prstGeom prst="rect">
            <a:avLst/>
          </a:prstGeom>
        </p:spPr>
      </p:pic>
      <p:sp>
        <p:nvSpPr>
          <p:cNvPr id="4" name="右箭头 3">
            <a:extLst>
              <a:ext uri="{FF2B5EF4-FFF2-40B4-BE49-F238E27FC236}">
                <a16:creationId xmlns:a16="http://schemas.microsoft.com/office/drawing/2014/main" id="{5E78BAE6-7CBA-9E54-99E6-0DAD51EE9460}"/>
              </a:ext>
            </a:extLst>
          </p:cNvPr>
          <p:cNvSpPr/>
          <p:nvPr/>
        </p:nvSpPr>
        <p:spPr>
          <a:xfrm>
            <a:off x="5417127" y="4003964"/>
            <a:ext cx="831273" cy="2702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91714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Dual</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Learning</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3">
            <a:extLst>
              <a:ext uri="{FF2B5EF4-FFF2-40B4-BE49-F238E27FC236}">
                <a16:creationId xmlns:a16="http://schemas.microsoft.com/office/drawing/2014/main" id="{AA70BC98-1727-B782-71B0-43E5F19ED560}"/>
              </a:ext>
            </a:extLst>
          </p:cNvPr>
          <p:cNvPicPr>
            <a:picLocks noGrp="1" noChangeAspect="1"/>
          </p:cNvPicPr>
          <p:nvPr>
            <p:ph idx="1"/>
          </p:nvPr>
        </p:nvPicPr>
        <p:blipFill>
          <a:blip r:embed="rId3"/>
          <a:stretch>
            <a:fillRect/>
          </a:stretch>
        </p:blipFill>
        <p:spPr>
          <a:xfrm>
            <a:off x="1520660" y="1207178"/>
            <a:ext cx="9684886" cy="5457782"/>
          </a:xfrm>
          <a:prstGeom prst="rect">
            <a:avLst/>
          </a:prstGeom>
        </p:spPr>
      </p:pic>
    </p:spTree>
    <p:extLst>
      <p:ext uri="{BB962C8B-B14F-4D97-AF65-F5344CB8AC3E}">
        <p14:creationId xmlns:p14="http://schemas.microsoft.com/office/powerpoint/2010/main" val="2305579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Image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6" name="直接箭头连接符 4">
            <a:extLst>
              <a:ext uri="{FF2B5EF4-FFF2-40B4-BE49-F238E27FC236}">
                <a16:creationId xmlns:a16="http://schemas.microsoft.com/office/drawing/2014/main" id="{5CAD64BE-F90F-A23A-40F0-7FBF93CBB84E}"/>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3F7DE28-13FC-11DF-CC15-B91A6D6CC503}"/>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1" name="内容占位符 6">
            <a:extLst>
              <a:ext uri="{FF2B5EF4-FFF2-40B4-BE49-F238E27FC236}">
                <a16:creationId xmlns:a16="http://schemas.microsoft.com/office/drawing/2014/main" id="{B1275F79-7597-494A-B2E6-AB6362F1F975}"/>
              </a:ext>
            </a:extLst>
          </p:cNvPr>
          <p:cNvPicPr>
            <a:picLocks noGrp="1" noChangeAspect="1"/>
          </p:cNvPicPr>
          <p:nvPr>
            <p:ph idx="1"/>
          </p:nvPr>
        </p:nvPicPr>
        <p:blipFill>
          <a:blip r:embed="rId4"/>
          <a:stretch>
            <a:fillRect/>
          </a:stretch>
        </p:blipFill>
        <p:spPr>
          <a:xfrm>
            <a:off x="1787911" y="1455101"/>
            <a:ext cx="8291135" cy="4197387"/>
          </a:xfrm>
          <a:prstGeom prst="rect">
            <a:avLst/>
          </a:prstGeom>
        </p:spPr>
      </p:pic>
    </p:spTree>
    <p:extLst>
      <p:ext uri="{BB962C8B-B14F-4D97-AF65-F5344CB8AC3E}">
        <p14:creationId xmlns:p14="http://schemas.microsoft.com/office/powerpoint/2010/main" val="386196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Cycle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内容占位符 3">
            <a:extLst>
              <a:ext uri="{FF2B5EF4-FFF2-40B4-BE49-F238E27FC236}">
                <a16:creationId xmlns:a16="http://schemas.microsoft.com/office/drawing/2014/main" id="{F4E17F01-3191-E037-200D-2DA094377165}"/>
              </a:ext>
            </a:extLst>
          </p:cNvPr>
          <p:cNvPicPr>
            <a:picLocks noGrp="1" noChangeAspect="1"/>
          </p:cNvPicPr>
          <p:nvPr>
            <p:ph idx="1"/>
          </p:nvPr>
        </p:nvPicPr>
        <p:blipFill>
          <a:blip r:embed="rId3"/>
          <a:stretch>
            <a:fillRect/>
          </a:stretch>
        </p:blipFill>
        <p:spPr>
          <a:xfrm>
            <a:off x="574304" y="1476374"/>
            <a:ext cx="11471236" cy="4416426"/>
          </a:xfrm>
          <a:prstGeom prst="rect">
            <a:avLst/>
          </a:prstGeom>
        </p:spPr>
      </p:pic>
      <p:cxnSp>
        <p:nvCxnSpPr>
          <p:cNvPr id="6" name="直接箭头连接符 9">
            <a:extLst>
              <a:ext uri="{FF2B5EF4-FFF2-40B4-BE49-F238E27FC236}">
                <a16:creationId xmlns:a16="http://schemas.microsoft.com/office/drawing/2014/main" id="{2DE12FCA-BF10-6F6A-C574-E7CCE4AA557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F10FE010-32F6-F52B-C1CE-639B27FBC7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1" name="矩形 10">
            <a:extLst>
              <a:ext uri="{FF2B5EF4-FFF2-40B4-BE49-F238E27FC236}">
                <a16:creationId xmlns:a16="http://schemas.microsoft.com/office/drawing/2014/main" id="{9A4F7914-F2BA-4482-DE3A-2DDC3D9A1079}"/>
              </a:ext>
            </a:extLst>
          </p:cNvPr>
          <p:cNvSpPr/>
          <p:nvPr/>
        </p:nvSpPr>
        <p:spPr>
          <a:xfrm>
            <a:off x="574304" y="6149940"/>
            <a:ext cx="8981440" cy="646331"/>
          </a:xfrm>
          <a:prstGeom prst="rect">
            <a:avLst/>
          </a:prstGeom>
        </p:spPr>
        <p:txBody>
          <a:bodyPr wrap="square">
            <a:spAutoFit/>
          </a:bodyPr>
          <a:lstStyle/>
          <a:p>
            <a:r>
              <a:rPr lang="en-US" altLang="zh-CN" dirty="0"/>
              <a:t>Jun-Yan Zhu et </a:t>
            </a:r>
            <a:r>
              <a:rPr lang="en-US" altLang="zh-CN" dirty="0" err="1"/>
              <a:t>al.:Unpaired</a:t>
            </a:r>
            <a:r>
              <a:rPr lang="en-US" altLang="zh-CN" dirty="0"/>
              <a:t> Image-to-Image Translation using Cycle-Consistent Adversarial Networks, arXiv:1703.10593v1, 2017</a:t>
            </a:r>
            <a:endParaRPr lang="zh-CN" altLang="en-US" dirty="0"/>
          </a:p>
        </p:txBody>
      </p:sp>
    </p:spTree>
    <p:extLst>
      <p:ext uri="{BB962C8B-B14F-4D97-AF65-F5344CB8AC3E}">
        <p14:creationId xmlns:p14="http://schemas.microsoft.com/office/powerpoint/2010/main" val="3197093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Cycle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9">
            <a:extLst>
              <a:ext uri="{FF2B5EF4-FFF2-40B4-BE49-F238E27FC236}">
                <a16:creationId xmlns:a16="http://schemas.microsoft.com/office/drawing/2014/main" id="{2DE12FCA-BF10-6F6A-C574-E7CCE4AA557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F10FE010-32F6-F52B-C1CE-639B27FBC7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1" name="矩形 10">
            <a:extLst>
              <a:ext uri="{FF2B5EF4-FFF2-40B4-BE49-F238E27FC236}">
                <a16:creationId xmlns:a16="http://schemas.microsoft.com/office/drawing/2014/main" id="{9A4F7914-F2BA-4482-DE3A-2DDC3D9A1079}"/>
              </a:ext>
            </a:extLst>
          </p:cNvPr>
          <p:cNvSpPr/>
          <p:nvPr/>
        </p:nvSpPr>
        <p:spPr>
          <a:xfrm>
            <a:off x="574304" y="6149940"/>
            <a:ext cx="8981440" cy="646331"/>
          </a:xfrm>
          <a:prstGeom prst="rect">
            <a:avLst/>
          </a:prstGeom>
        </p:spPr>
        <p:txBody>
          <a:bodyPr wrap="square">
            <a:spAutoFit/>
          </a:bodyPr>
          <a:lstStyle/>
          <a:p>
            <a:r>
              <a:rPr lang="en-US" altLang="zh-CN" dirty="0"/>
              <a:t>Jun-Yan Zhu et </a:t>
            </a:r>
            <a:r>
              <a:rPr lang="en-US" altLang="zh-CN" dirty="0" err="1"/>
              <a:t>al.:Unpaired</a:t>
            </a:r>
            <a:r>
              <a:rPr lang="en-US" altLang="zh-CN" dirty="0"/>
              <a:t> Image-to-Image Translation using Cycle-Consistent Adversarial Networks, arXiv:1703.10593v1, 2017</a:t>
            </a:r>
            <a:endParaRPr lang="zh-CN" altLang="en-US" dirty="0"/>
          </a:p>
        </p:txBody>
      </p:sp>
      <p:pic>
        <p:nvPicPr>
          <p:cNvPr id="4" name="内容占位符 3">
            <a:extLst>
              <a:ext uri="{FF2B5EF4-FFF2-40B4-BE49-F238E27FC236}">
                <a16:creationId xmlns:a16="http://schemas.microsoft.com/office/drawing/2014/main" id="{5960D79E-832E-64CC-0D78-03D048D7AD68}"/>
              </a:ext>
            </a:extLst>
          </p:cNvPr>
          <p:cNvPicPr>
            <a:picLocks noGrp="1" noChangeAspect="1"/>
          </p:cNvPicPr>
          <p:nvPr>
            <p:ph idx="1"/>
          </p:nvPr>
        </p:nvPicPr>
        <p:blipFill>
          <a:blip r:embed="rId4"/>
          <a:stretch>
            <a:fillRect/>
          </a:stretch>
        </p:blipFill>
        <p:spPr>
          <a:xfrm>
            <a:off x="574304" y="1435175"/>
            <a:ext cx="11087474" cy="4395625"/>
          </a:xfrm>
          <a:prstGeom prst="rect">
            <a:avLst/>
          </a:prstGeom>
        </p:spPr>
      </p:pic>
    </p:spTree>
    <p:extLst>
      <p:ext uri="{BB962C8B-B14F-4D97-AF65-F5344CB8AC3E}">
        <p14:creationId xmlns:p14="http://schemas.microsoft.com/office/powerpoint/2010/main" val="38791507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Cycle</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9">
            <a:extLst>
              <a:ext uri="{FF2B5EF4-FFF2-40B4-BE49-F238E27FC236}">
                <a16:creationId xmlns:a16="http://schemas.microsoft.com/office/drawing/2014/main" id="{2DE12FCA-BF10-6F6A-C574-E7CCE4AA557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F10FE010-32F6-F52B-C1CE-639B27FBC7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1" name="矩形 10">
            <a:extLst>
              <a:ext uri="{FF2B5EF4-FFF2-40B4-BE49-F238E27FC236}">
                <a16:creationId xmlns:a16="http://schemas.microsoft.com/office/drawing/2014/main" id="{9A4F7914-F2BA-4482-DE3A-2DDC3D9A1079}"/>
              </a:ext>
            </a:extLst>
          </p:cNvPr>
          <p:cNvSpPr/>
          <p:nvPr/>
        </p:nvSpPr>
        <p:spPr>
          <a:xfrm>
            <a:off x="574304" y="6149940"/>
            <a:ext cx="8981440" cy="646331"/>
          </a:xfrm>
          <a:prstGeom prst="rect">
            <a:avLst/>
          </a:prstGeom>
        </p:spPr>
        <p:txBody>
          <a:bodyPr wrap="square">
            <a:spAutoFit/>
          </a:bodyPr>
          <a:lstStyle/>
          <a:p>
            <a:r>
              <a:rPr lang="en-US" altLang="zh-CN" dirty="0"/>
              <a:t>Jun-Yan Zhu et </a:t>
            </a:r>
            <a:r>
              <a:rPr lang="en-US" altLang="zh-CN" dirty="0" err="1"/>
              <a:t>al.:Unpaired</a:t>
            </a:r>
            <a:r>
              <a:rPr lang="en-US" altLang="zh-CN" dirty="0"/>
              <a:t> Image-to-Image Translation using Cycle-Consistent Adversarial Networks, arXiv:1703.10593v1, 2017</a:t>
            </a:r>
            <a:endParaRPr lang="zh-CN" altLang="en-US" dirty="0"/>
          </a:p>
        </p:txBody>
      </p:sp>
      <p:pic>
        <p:nvPicPr>
          <p:cNvPr id="5" name="videoplayback.mp4">
            <a:hlinkClick r:id="" action="ppaction://media"/>
            <a:extLst>
              <a:ext uri="{FF2B5EF4-FFF2-40B4-BE49-F238E27FC236}">
                <a16:creationId xmlns:a16="http://schemas.microsoft.com/office/drawing/2014/main" id="{58AE4C0B-FCE4-1109-47EF-96182CE92C8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74304" y="1699839"/>
            <a:ext cx="11298196" cy="3212924"/>
          </a:xfrm>
          <a:prstGeom prst="rect">
            <a:avLst/>
          </a:prstGeom>
        </p:spPr>
      </p:pic>
    </p:spTree>
    <p:extLst>
      <p:ext uri="{BB962C8B-B14F-4D97-AF65-F5344CB8AC3E}">
        <p14:creationId xmlns:p14="http://schemas.microsoft.com/office/powerpoint/2010/main" val="41543477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9728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Summary</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for</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GAN</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574304" y="405690"/>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435E4CD5-2E8C-BB8C-EAB0-C306DF3FEFE0}"/>
              </a:ext>
            </a:extLst>
          </p:cNvPr>
          <p:cNvSpPr/>
          <p:nvPr/>
        </p:nvSpPr>
        <p:spPr>
          <a:xfrm>
            <a:off x="724829" y="6326769"/>
            <a:ext cx="2142574" cy="369332"/>
          </a:xfrm>
          <a:prstGeom prst="rect">
            <a:avLst/>
          </a:prstGeom>
        </p:spPr>
        <p:txBody>
          <a:bodyPr wrap="none">
            <a:spAutoFit/>
          </a:bodyPr>
          <a:lstStyle/>
          <a:p>
            <a:r>
              <a:rPr lang="en-US" altLang="zh-CN" dirty="0" err="1">
                <a:solidFill>
                  <a:srgbClr val="006D21"/>
                </a:solidFill>
                <a:latin typeface="Arial" charset="0"/>
              </a:rPr>
              <a:t>ChatGPT</a:t>
            </a:r>
            <a:r>
              <a:rPr lang="zh-CN" altLang="en-US" dirty="0">
                <a:solidFill>
                  <a:srgbClr val="006D21"/>
                </a:solidFill>
                <a:latin typeface="Arial" charset="0"/>
              </a:rPr>
              <a:t> </a:t>
            </a:r>
            <a:r>
              <a:rPr lang="en-US" altLang="zh-CN" dirty="0">
                <a:solidFill>
                  <a:srgbClr val="006D21"/>
                </a:solidFill>
                <a:latin typeface="Arial" charset="0"/>
              </a:rPr>
              <a:t>provides</a:t>
            </a:r>
            <a:endParaRPr lang="zh-CN" altLang="en-US" dirty="0"/>
          </a:p>
        </p:txBody>
      </p:sp>
      <p:sp>
        <p:nvSpPr>
          <p:cNvPr id="2" name="内容占位符 2">
            <a:extLst>
              <a:ext uri="{FF2B5EF4-FFF2-40B4-BE49-F238E27FC236}">
                <a16:creationId xmlns:a16="http://schemas.microsoft.com/office/drawing/2014/main" id="{277EC75B-F4E5-A3B6-CA52-778B5EF47AC2}"/>
              </a:ext>
            </a:extLst>
          </p:cNvPr>
          <p:cNvSpPr txBox="1">
            <a:spLocks/>
          </p:cNvSpPr>
          <p:nvPr/>
        </p:nvSpPr>
        <p:spPr>
          <a:xfrm>
            <a:off x="945516" y="1767839"/>
            <a:ext cx="11353800" cy="39697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FangSong" panose="02010609060101010101" pitchFamily="49" charset="-122"/>
                <a:cs typeface="Arial" panose="020B0604020202020204" pitchFamily="34" charset="0"/>
              </a:rPr>
              <a:t>Advantages</a:t>
            </a:r>
            <a:endParaRPr kumimoji="1" lang="zh-CN" altLang="en-US" dirty="0">
              <a:latin typeface="Arial" panose="020B0604020202020204" pitchFamily="34" charset="0"/>
              <a:ea typeface="FangSong" panose="02010609060101010101" pitchFamily="49" charset="-122"/>
              <a:cs typeface="Arial" panose="020B0604020202020204" pitchFamily="34" charset="0"/>
            </a:endParaRPr>
          </a:p>
          <a:p>
            <a:pPr lvl="1"/>
            <a:r>
              <a:rPr lang="en" altLang="zh-CN" b="0" i="0" dirty="0">
                <a:solidFill>
                  <a:srgbClr val="374151"/>
                </a:solidFill>
                <a:effectLst/>
                <a:latin typeface="Söhne"/>
              </a:rPr>
              <a:t>High-quality data generation</a:t>
            </a:r>
          </a:p>
          <a:p>
            <a:pPr lvl="1"/>
            <a:r>
              <a:rPr lang="en" altLang="zh-CN" b="0" i="0" dirty="0">
                <a:solidFill>
                  <a:srgbClr val="374151"/>
                </a:solidFill>
                <a:effectLst/>
                <a:latin typeface="Söhne"/>
              </a:rPr>
              <a:t>Unsupervised learning</a:t>
            </a:r>
          </a:p>
          <a:p>
            <a:pPr lvl="1"/>
            <a:r>
              <a:rPr lang="en" altLang="zh-CN" b="0" i="0" dirty="0">
                <a:solidFill>
                  <a:srgbClr val="374151"/>
                </a:solidFill>
                <a:effectLst/>
                <a:latin typeface="Söhne"/>
              </a:rPr>
              <a:t>Flexibility: GANs can work with a variety of data types</a:t>
            </a:r>
            <a:endParaRPr kumimoji="1" lang="zh-CN" altLang="en-US" dirty="0">
              <a:latin typeface="Arial" panose="020B0604020202020204" pitchFamily="34" charset="0"/>
              <a:ea typeface="FangSong" panose="02010609060101010101" pitchFamily="49" charset="-122"/>
              <a:cs typeface="Arial" panose="020B0604020202020204" pitchFamily="34" charset="0"/>
            </a:endParaRPr>
          </a:p>
          <a:p>
            <a:r>
              <a:rPr kumimoji="1" lang="en-US" altLang="zh-CN" dirty="0">
                <a:latin typeface="Arial" panose="020B0604020202020204" pitchFamily="34" charset="0"/>
                <a:ea typeface="FangSong" panose="02010609060101010101" pitchFamily="49" charset="-122"/>
                <a:cs typeface="Arial" panose="020B0604020202020204" pitchFamily="34" charset="0"/>
              </a:rPr>
              <a:t>Disadvantages</a:t>
            </a:r>
          </a:p>
          <a:p>
            <a:pPr lvl="1"/>
            <a:r>
              <a:rPr lang="en" altLang="zh-CN" b="0" i="0" dirty="0">
                <a:solidFill>
                  <a:srgbClr val="374151"/>
                </a:solidFill>
                <a:effectLst/>
                <a:latin typeface="Söhne"/>
              </a:rPr>
              <a:t>Instability: mode collapse, oscillation</a:t>
            </a:r>
          </a:p>
          <a:p>
            <a:pPr lvl="1"/>
            <a:r>
              <a:rPr lang="en" altLang="zh-CN" b="0" i="0" dirty="0">
                <a:solidFill>
                  <a:srgbClr val="374151"/>
                </a:solidFill>
                <a:effectLst/>
                <a:latin typeface="Söhne"/>
              </a:rPr>
              <a:t>Evaluation: no definitive method for evaluating</a:t>
            </a:r>
            <a:endParaRPr kumimoji="1" lang="zh-CN" altLang="en-US" dirty="0">
              <a:latin typeface="Arial" panose="020B0604020202020204" pitchFamily="34" charset="0"/>
              <a:ea typeface="FangSong" panose="02010609060101010101" pitchFamily="49" charset="-122"/>
              <a:cs typeface="Arial" panose="020B0604020202020204" pitchFamily="34" charset="0"/>
            </a:endParaRPr>
          </a:p>
          <a:p>
            <a:pPr lvl="1"/>
            <a:r>
              <a:rPr lang="en" altLang="zh-CN" b="0" i="0" dirty="0">
                <a:solidFill>
                  <a:srgbClr val="374151"/>
                </a:solidFill>
                <a:effectLst/>
                <a:latin typeface="Söhne"/>
              </a:rPr>
              <a:t>Sensitivity to hyperparameters</a:t>
            </a:r>
            <a:r>
              <a:rPr lang="en-US" altLang="zh-CN" dirty="0">
                <a:solidFill>
                  <a:srgbClr val="374151"/>
                </a:solidFill>
                <a:latin typeface="Söhne"/>
              </a:rPr>
              <a:t>:</a:t>
            </a:r>
            <a:r>
              <a:rPr lang="zh-CN" altLang="en-US" dirty="0">
                <a:solidFill>
                  <a:srgbClr val="374151"/>
                </a:solidFill>
                <a:latin typeface="Söhne"/>
              </a:rPr>
              <a:t> </a:t>
            </a:r>
            <a:r>
              <a:rPr lang="en-US" altLang="zh-CN" dirty="0">
                <a:solidFill>
                  <a:srgbClr val="374151"/>
                </a:solidFill>
                <a:latin typeface="Söhne"/>
              </a:rPr>
              <a:t>learning</a:t>
            </a:r>
            <a:r>
              <a:rPr lang="zh-CN" altLang="en-US" dirty="0">
                <a:solidFill>
                  <a:srgbClr val="374151"/>
                </a:solidFill>
                <a:latin typeface="Söhne"/>
              </a:rPr>
              <a:t> </a:t>
            </a:r>
            <a:r>
              <a:rPr lang="en-US" altLang="zh-CN" dirty="0">
                <a:solidFill>
                  <a:srgbClr val="374151"/>
                </a:solidFill>
                <a:latin typeface="Söhne"/>
              </a:rPr>
              <a:t>rate,</a:t>
            </a:r>
            <a:r>
              <a:rPr lang="zh-CN" altLang="en-US" dirty="0">
                <a:solidFill>
                  <a:srgbClr val="374151"/>
                </a:solidFill>
                <a:latin typeface="Söhne"/>
              </a:rPr>
              <a:t> </a:t>
            </a:r>
            <a:r>
              <a:rPr lang="en-US" altLang="zh-CN" dirty="0">
                <a:solidFill>
                  <a:srgbClr val="374151"/>
                </a:solidFill>
                <a:latin typeface="Söhne"/>
              </a:rPr>
              <a:t>batch</a:t>
            </a:r>
            <a:r>
              <a:rPr lang="zh-CN" altLang="en-US" dirty="0">
                <a:solidFill>
                  <a:srgbClr val="374151"/>
                </a:solidFill>
                <a:latin typeface="Söhne"/>
              </a:rPr>
              <a:t> </a:t>
            </a:r>
            <a:r>
              <a:rPr lang="en-US" altLang="zh-CN" dirty="0">
                <a:solidFill>
                  <a:srgbClr val="374151"/>
                </a:solidFill>
                <a:latin typeface="Söhne"/>
              </a:rPr>
              <a:t>size</a:t>
            </a:r>
            <a:endParaRPr kumimoji="1" lang="zh-CN" altLang="en-US" dirty="0">
              <a:latin typeface="Arial" panose="020B0604020202020204" pitchFamily="34" charset="0"/>
              <a:ea typeface="FangSong" panose="02010609060101010101" pitchFamily="49" charset="-122"/>
              <a:cs typeface="Arial" panose="020B0604020202020204" pitchFamily="34" charset="0"/>
            </a:endParaRPr>
          </a:p>
        </p:txBody>
      </p:sp>
    </p:spTree>
    <p:extLst>
      <p:ext uri="{BB962C8B-B14F-4D97-AF65-F5344CB8AC3E}">
        <p14:creationId xmlns:p14="http://schemas.microsoft.com/office/powerpoint/2010/main" val="3449148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FaceAPP</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6" name="直接箭头连接符 4">
            <a:extLst>
              <a:ext uri="{FF2B5EF4-FFF2-40B4-BE49-F238E27FC236}">
                <a16:creationId xmlns:a16="http://schemas.microsoft.com/office/drawing/2014/main" id="{5CAD64BE-F90F-A23A-40F0-7FBF93CBB84E}"/>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3F7DE28-13FC-11DF-CC15-B91A6D6CC503}"/>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内容占位符 3">
            <a:extLst>
              <a:ext uri="{FF2B5EF4-FFF2-40B4-BE49-F238E27FC236}">
                <a16:creationId xmlns:a16="http://schemas.microsoft.com/office/drawing/2014/main" id="{956063CF-59C4-09E7-B721-0CFB9F5CA8C4}"/>
              </a:ext>
            </a:extLst>
          </p:cNvPr>
          <p:cNvPicPr>
            <a:picLocks noChangeAspect="1"/>
          </p:cNvPicPr>
          <p:nvPr/>
        </p:nvPicPr>
        <p:blipFill>
          <a:blip r:embed="rId4"/>
          <a:stretch>
            <a:fillRect/>
          </a:stretch>
        </p:blipFill>
        <p:spPr>
          <a:xfrm>
            <a:off x="5376252" y="1809669"/>
            <a:ext cx="6717698" cy="3327360"/>
          </a:xfrm>
          <a:prstGeom prst="rect">
            <a:avLst/>
          </a:prstGeom>
        </p:spPr>
      </p:pic>
      <p:pic>
        <p:nvPicPr>
          <p:cNvPr id="5" name="图片 4">
            <a:extLst>
              <a:ext uri="{FF2B5EF4-FFF2-40B4-BE49-F238E27FC236}">
                <a16:creationId xmlns:a16="http://schemas.microsoft.com/office/drawing/2014/main" id="{0E78AFA4-CF71-092C-0EAC-0F623FC760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050" y="1809669"/>
            <a:ext cx="5119021" cy="3327364"/>
          </a:xfrm>
          <a:prstGeom prst="rect">
            <a:avLst/>
          </a:prstGeom>
        </p:spPr>
      </p:pic>
    </p:spTree>
    <p:extLst>
      <p:ext uri="{BB962C8B-B14F-4D97-AF65-F5344CB8AC3E}">
        <p14:creationId xmlns:p14="http://schemas.microsoft.com/office/powerpoint/2010/main" val="1690656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Replacing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object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video</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6" name="直接箭头连接符 4">
            <a:extLst>
              <a:ext uri="{FF2B5EF4-FFF2-40B4-BE49-F238E27FC236}">
                <a16:creationId xmlns:a16="http://schemas.microsoft.com/office/drawing/2014/main" id="{5CAD64BE-F90F-A23A-40F0-7FBF93CBB84E}"/>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3F7DE28-13FC-11DF-CC15-B91A6D6CC503}"/>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videoplayback.mp4">
            <a:hlinkClick r:id="" action="ppaction://media"/>
            <a:extLst>
              <a:ext uri="{FF2B5EF4-FFF2-40B4-BE49-F238E27FC236}">
                <a16:creationId xmlns:a16="http://schemas.microsoft.com/office/drawing/2014/main" id="{5D0C28F3-F36C-9396-0E24-8F406C14D84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2278" y="2021411"/>
            <a:ext cx="10167444" cy="2891367"/>
          </a:xfrm>
          <a:prstGeom prst="rect">
            <a:avLst/>
          </a:prstGeom>
        </p:spPr>
      </p:pic>
    </p:spTree>
    <p:extLst>
      <p:ext uri="{BB962C8B-B14F-4D97-AF65-F5344CB8AC3E}">
        <p14:creationId xmlns:p14="http://schemas.microsoft.com/office/powerpoint/2010/main" val="1209406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 altLang="zh-CN" sz="3600" b="0" i="0" dirty="0">
                <a:solidFill>
                  <a:srgbClr val="222222"/>
                </a:solidFill>
                <a:effectLst/>
                <a:latin typeface="Arial" panose="020B0604020202020204" pitchFamily="34" charset="0"/>
              </a:rPr>
              <a:t>Text-to-Video</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A3AFC69-A518-C50A-6E49-DE971A101872}"/>
              </a:ext>
            </a:extLst>
          </p:cNvPr>
          <p:cNvPicPr>
            <a:picLocks noChangeAspect="1"/>
          </p:cNvPicPr>
          <p:nvPr/>
        </p:nvPicPr>
        <p:blipFill>
          <a:blip r:embed="rId6"/>
          <a:stretch>
            <a:fillRect/>
          </a:stretch>
        </p:blipFill>
        <p:spPr>
          <a:xfrm>
            <a:off x="574304" y="1605165"/>
            <a:ext cx="5811456" cy="3871443"/>
          </a:xfrm>
          <a:prstGeom prst="rect">
            <a:avLst/>
          </a:prstGeom>
        </p:spPr>
      </p:pic>
      <p:pic>
        <p:nvPicPr>
          <p:cNvPr id="3" name="0bc3fuaaiaaa5aakxdoezbrvalodaqwqabaa.f10002.mp4">
            <a:hlinkClick r:id="" action="ppaction://media"/>
            <a:extLst>
              <a:ext uri="{FF2B5EF4-FFF2-40B4-BE49-F238E27FC236}">
                <a16:creationId xmlns:a16="http://schemas.microsoft.com/office/drawing/2014/main" id="{FF0C70EC-3202-4E69-5487-695FBF4BD8C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713317" y="1024889"/>
            <a:ext cx="4740476" cy="4740476"/>
          </a:xfrm>
          <a:prstGeom prst="rect">
            <a:avLst/>
          </a:prstGeom>
        </p:spPr>
      </p:pic>
    </p:spTree>
    <p:extLst>
      <p:ext uri="{BB962C8B-B14F-4D97-AF65-F5344CB8AC3E}">
        <p14:creationId xmlns:p14="http://schemas.microsoft.com/office/powerpoint/2010/main" val="3321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回顾">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0</TotalTime>
  <Words>2653</Words>
  <Application>Microsoft Macintosh PowerPoint</Application>
  <PresentationFormat>宽屏</PresentationFormat>
  <Paragraphs>430</Paragraphs>
  <Slides>63</Slides>
  <Notes>63</Notes>
  <HiddenSlides>0</HiddenSlides>
  <MMClips>3</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63</vt:i4>
      </vt:variant>
    </vt:vector>
  </HeadingPairs>
  <TitlesOfParts>
    <vt:vector size="78" baseType="lpstr">
      <vt:lpstr>-apple-system</vt:lpstr>
      <vt:lpstr>微软雅黑</vt:lpstr>
      <vt:lpstr>NimbusRomNo9L</vt:lpstr>
      <vt:lpstr>Söhne</vt:lpstr>
      <vt:lpstr>Songti SC</vt:lpstr>
      <vt:lpstr>system-ui</vt:lpstr>
      <vt:lpstr>Weibei SC</vt:lpstr>
      <vt:lpstr>Arial</vt:lpstr>
      <vt:lpstr>Calibri</vt:lpstr>
      <vt:lpstr>Calibri Light</vt:lpstr>
      <vt:lpstr>Cambria Math</vt:lpstr>
      <vt:lpstr>Wingdings 2</vt:lpstr>
      <vt:lpstr>HDOfficeLightV0</vt:lpstr>
      <vt:lpstr>1_HDOfficeLightV0</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2017-09-12T21:58:02Z</cp:lastPrinted>
  <dcterms:created xsi:type="dcterms:W3CDTF">2015-04-22T13:43:42Z</dcterms:created>
  <dcterms:modified xsi:type="dcterms:W3CDTF">2023-03-29T06:28:02Z</dcterms:modified>
  <cp:category/>
</cp:coreProperties>
</file>